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5143500" cx="9144000"/>
  <p:notesSz cx="6858000" cy="9144000"/>
  <p:embeddedFontLst>
    <p:embeddedFont>
      <p:font typeface="Raleway"/>
      <p:regular r:id="rId36"/>
      <p:bold r:id="rId37"/>
      <p:italic r:id="rId38"/>
      <p:boldItalic r:id="rId39"/>
    </p:embeddedFont>
    <p:embeddedFont>
      <p:font typeface="Lato"/>
      <p:regular r:id="rId40"/>
      <p:bold r:id="rId41"/>
      <p:italic r:id="rId42"/>
      <p:boldItalic r:id="rId43"/>
    </p:embeddedFont>
    <p:embeddedFont>
      <p:font typeface="Source Sans Pr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6.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8.xml"/><Relationship Id="rId44" Type="http://schemas.openxmlformats.org/officeDocument/2006/relationships/font" Target="fonts/SourceSansPro-regular.fntdata"/><Relationship Id="rId21" Type="http://schemas.openxmlformats.org/officeDocument/2006/relationships/slide" Target="slides/slide17.xml"/><Relationship Id="rId43" Type="http://schemas.openxmlformats.org/officeDocument/2006/relationships/font" Target="fonts/Lato-boldItalic.fntdata"/><Relationship Id="rId24" Type="http://schemas.openxmlformats.org/officeDocument/2006/relationships/slide" Target="slides/slide20.xml"/><Relationship Id="rId46" Type="http://schemas.openxmlformats.org/officeDocument/2006/relationships/font" Target="fonts/SourceSansPro-italic.fntdata"/><Relationship Id="rId23" Type="http://schemas.openxmlformats.org/officeDocument/2006/relationships/slide" Target="slides/slide19.xml"/><Relationship Id="rId45" Type="http://schemas.openxmlformats.org/officeDocument/2006/relationships/font" Target="fonts/SourceSansPr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schemas.openxmlformats.org/officeDocument/2006/relationships/font" Target="fonts/SourceSansPro-bold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Raleway-bold.fntdata"/><Relationship Id="rId14" Type="http://schemas.openxmlformats.org/officeDocument/2006/relationships/slide" Target="slides/slide10.xml"/><Relationship Id="rId36" Type="http://schemas.openxmlformats.org/officeDocument/2006/relationships/font" Target="fonts/Raleway-regular.fntdata"/><Relationship Id="rId17" Type="http://schemas.openxmlformats.org/officeDocument/2006/relationships/slide" Target="slides/slide13.xml"/><Relationship Id="rId39" Type="http://schemas.openxmlformats.org/officeDocument/2006/relationships/font" Target="fonts/Raleway-boldItalic.fntdata"/><Relationship Id="rId16" Type="http://schemas.openxmlformats.org/officeDocument/2006/relationships/slide" Target="slides/slide12.xml"/><Relationship Id="rId38" Type="http://schemas.openxmlformats.org/officeDocument/2006/relationships/font" Target="fonts/Raleway-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35269e65d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35269e65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35269e65d7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35269e65d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35269e65d7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35269e65d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35269e65d7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35269e65d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35269e65d7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35269e65d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35269e65d7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35269e65d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35269e65d7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35269e65d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35269e65d7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35269e65d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35269e65d7_0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35269e65d7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35269e65d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35269e65d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35269e65d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35269e65d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35269e65d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35269e65d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35269e65d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35269e65d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35269e65d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35269e65d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35269e65d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35269e65d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3" name="Shape 13"/>
        <p:cNvGrpSpPr/>
        <p:nvPr/>
      </p:nvGrpSpPr>
      <p:grpSpPr>
        <a:xfrm>
          <a:off x="0" y="0"/>
          <a:ext cx="0" cy="0"/>
          <a:chOff x="0" y="0"/>
          <a:chExt cx="0" cy="0"/>
        </a:xfrm>
      </p:grpSpPr>
      <p:sp>
        <p:nvSpPr>
          <p:cNvPr id="14" name="Google Shape;14;p2"/>
          <p:cNvSpPr txBox="1"/>
          <p:nvPr>
            <p:ph type="title"/>
          </p:nvPr>
        </p:nvSpPr>
        <p:spPr>
          <a:xfrm>
            <a:off x="729360" y="1318680"/>
            <a:ext cx="7688520" cy="534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 type="body"/>
          </p:nvPr>
        </p:nvSpPr>
        <p:spPr>
          <a:xfrm>
            <a:off x="729360" y="2079000"/>
            <a:ext cx="7688520" cy="2260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3" name="Shape 43"/>
        <p:cNvGrpSpPr/>
        <p:nvPr/>
      </p:nvGrpSpPr>
      <p:grpSpPr>
        <a:xfrm>
          <a:off x="0" y="0"/>
          <a:ext cx="0" cy="0"/>
          <a:chOff x="0" y="0"/>
          <a:chExt cx="0" cy="0"/>
        </a:xfrm>
      </p:grpSpPr>
      <p:sp>
        <p:nvSpPr>
          <p:cNvPr id="44" name="Google Shape;44;p11"/>
          <p:cNvSpPr txBox="1"/>
          <p:nvPr>
            <p:ph type="title"/>
          </p:nvPr>
        </p:nvSpPr>
        <p:spPr>
          <a:xfrm>
            <a:off x="729360" y="1318680"/>
            <a:ext cx="7688520" cy="534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1"/>
          <p:cNvSpPr txBox="1"/>
          <p:nvPr>
            <p:ph idx="1" type="body"/>
          </p:nvPr>
        </p:nvSpPr>
        <p:spPr>
          <a:xfrm>
            <a:off x="729360" y="2079000"/>
            <a:ext cx="7688520" cy="10782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11"/>
          <p:cNvSpPr txBox="1"/>
          <p:nvPr>
            <p:ph idx="2" type="body"/>
          </p:nvPr>
        </p:nvSpPr>
        <p:spPr>
          <a:xfrm>
            <a:off x="729360" y="3260160"/>
            <a:ext cx="7688520" cy="10782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7" name="Shape 47"/>
        <p:cNvGrpSpPr/>
        <p:nvPr/>
      </p:nvGrpSpPr>
      <p:grpSpPr>
        <a:xfrm>
          <a:off x="0" y="0"/>
          <a:ext cx="0" cy="0"/>
          <a:chOff x="0" y="0"/>
          <a:chExt cx="0" cy="0"/>
        </a:xfrm>
      </p:grpSpPr>
      <p:sp>
        <p:nvSpPr>
          <p:cNvPr id="48" name="Google Shape;48;p12"/>
          <p:cNvSpPr txBox="1"/>
          <p:nvPr>
            <p:ph type="title"/>
          </p:nvPr>
        </p:nvSpPr>
        <p:spPr>
          <a:xfrm>
            <a:off x="729360" y="1318680"/>
            <a:ext cx="7688520" cy="534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2"/>
          <p:cNvSpPr txBox="1"/>
          <p:nvPr>
            <p:ph idx="1" type="body"/>
          </p:nvPr>
        </p:nvSpPr>
        <p:spPr>
          <a:xfrm>
            <a:off x="729360" y="2079000"/>
            <a:ext cx="3751920" cy="10782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2"/>
          <p:cNvSpPr txBox="1"/>
          <p:nvPr>
            <p:ph idx="2" type="body"/>
          </p:nvPr>
        </p:nvSpPr>
        <p:spPr>
          <a:xfrm>
            <a:off x="4669200" y="2079000"/>
            <a:ext cx="3751920" cy="10782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12"/>
          <p:cNvSpPr txBox="1"/>
          <p:nvPr>
            <p:ph idx="3" type="body"/>
          </p:nvPr>
        </p:nvSpPr>
        <p:spPr>
          <a:xfrm>
            <a:off x="729360" y="3260160"/>
            <a:ext cx="3751920" cy="10782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 name="Google Shape;52;p12"/>
          <p:cNvSpPr txBox="1"/>
          <p:nvPr>
            <p:ph idx="4" type="body"/>
          </p:nvPr>
        </p:nvSpPr>
        <p:spPr>
          <a:xfrm>
            <a:off x="4669200" y="3260160"/>
            <a:ext cx="3751920" cy="10782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3" name="Shape 53"/>
        <p:cNvGrpSpPr/>
        <p:nvPr/>
      </p:nvGrpSpPr>
      <p:grpSpPr>
        <a:xfrm>
          <a:off x="0" y="0"/>
          <a:ext cx="0" cy="0"/>
          <a:chOff x="0" y="0"/>
          <a:chExt cx="0" cy="0"/>
        </a:xfrm>
      </p:grpSpPr>
      <p:sp>
        <p:nvSpPr>
          <p:cNvPr id="54" name="Google Shape;54;p13"/>
          <p:cNvSpPr txBox="1"/>
          <p:nvPr>
            <p:ph type="title"/>
          </p:nvPr>
        </p:nvSpPr>
        <p:spPr>
          <a:xfrm>
            <a:off x="729360" y="1318680"/>
            <a:ext cx="7688520" cy="534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3"/>
          <p:cNvSpPr txBox="1"/>
          <p:nvPr>
            <p:ph idx="1" type="body"/>
          </p:nvPr>
        </p:nvSpPr>
        <p:spPr>
          <a:xfrm>
            <a:off x="729360" y="2079000"/>
            <a:ext cx="2475360" cy="10782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3"/>
          <p:cNvSpPr txBox="1"/>
          <p:nvPr>
            <p:ph idx="2" type="body"/>
          </p:nvPr>
        </p:nvSpPr>
        <p:spPr>
          <a:xfrm>
            <a:off x="3328920" y="2079000"/>
            <a:ext cx="2475360" cy="10782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13"/>
          <p:cNvSpPr txBox="1"/>
          <p:nvPr>
            <p:ph idx="3" type="body"/>
          </p:nvPr>
        </p:nvSpPr>
        <p:spPr>
          <a:xfrm>
            <a:off x="5928480" y="2079000"/>
            <a:ext cx="2475360" cy="10782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13"/>
          <p:cNvSpPr txBox="1"/>
          <p:nvPr>
            <p:ph idx="4" type="body"/>
          </p:nvPr>
        </p:nvSpPr>
        <p:spPr>
          <a:xfrm>
            <a:off x="729360" y="3260160"/>
            <a:ext cx="2475360" cy="10782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13"/>
          <p:cNvSpPr txBox="1"/>
          <p:nvPr>
            <p:ph idx="5" type="body"/>
          </p:nvPr>
        </p:nvSpPr>
        <p:spPr>
          <a:xfrm>
            <a:off x="3328920" y="3260160"/>
            <a:ext cx="2475360" cy="10782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13"/>
          <p:cNvSpPr txBox="1"/>
          <p:nvPr>
            <p:ph idx="6" type="body"/>
          </p:nvPr>
        </p:nvSpPr>
        <p:spPr>
          <a:xfrm>
            <a:off x="5928480" y="3260160"/>
            <a:ext cx="2475360" cy="10782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Font typeface="Source Sans Pro"/>
              <a:buNone/>
              <a:defRPr>
                <a:solidFill>
                  <a:schemeClr val="lt1"/>
                </a:solidFill>
                <a:latin typeface="Source Sans Pro"/>
                <a:ea typeface="Source Sans Pro"/>
                <a:cs typeface="Source Sans Pro"/>
                <a:sym typeface="Source Sans Pr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228600" lvl="0" marL="457200" rtl="0">
              <a:spcBef>
                <a:spcPts val="0"/>
              </a:spcBef>
              <a:spcAft>
                <a:spcPts val="0"/>
              </a:spcAft>
              <a:buClr>
                <a:schemeClr val="lt1"/>
              </a:buClr>
              <a:buSzPts val="1400"/>
              <a:buFont typeface="Source Sans Pro"/>
              <a:buNone/>
              <a:defRPr>
                <a:solidFill>
                  <a:schemeClr val="lt1"/>
                </a:solidFill>
                <a:latin typeface="Source Sans Pro"/>
                <a:ea typeface="Source Sans Pro"/>
                <a:cs typeface="Source Sans Pro"/>
                <a:sym typeface="Source Sans Pro"/>
              </a:defRPr>
            </a:lvl1pPr>
            <a:lvl2pPr indent="-228600" lvl="1" marL="914400" rtl="0">
              <a:spcBef>
                <a:spcPts val="0"/>
              </a:spcBef>
              <a:spcAft>
                <a:spcPts val="0"/>
              </a:spcAft>
              <a:buClr>
                <a:schemeClr val="lt1"/>
              </a:buClr>
              <a:buSzPts val="1400"/>
              <a:buFont typeface="Source Sans Pro"/>
              <a:buNone/>
              <a:defRPr>
                <a:solidFill>
                  <a:schemeClr val="lt1"/>
                </a:solidFill>
                <a:latin typeface="Source Sans Pro"/>
                <a:ea typeface="Source Sans Pro"/>
                <a:cs typeface="Source Sans Pro"/>
                <a:sym typeface="Source Sans Pro"/>
              </a:defRPr>
            </a:lvl2pPr>
            <a:lvl3pPr indent="-228600" lvl="2" marL="1371600" rtl="0">
              <a:spcBef>
                <a:spcPts val="0"/>
              </a:spcBef>
              <a:spcAft>
                <a:spcPts val="0"/>
              </a:spcAft>
              <a:buClr>
                <a:schemeClr val="lt1"/>
              </a:buClr>
              <a:buSzPts val="1400"/>
              <a:buFont typeface="Source Sans Pro"/>
              <a:buNone/>
              <a:defRPr>
                <a:solidFill>
                  <a:schemeClr val="lt1"/>
                </a:solidFill>
                <a:latin typeface="Source Sans Pro"/>
                <a:ea typeface="Source Sans Pro"/>
                <a:cs typeface="Source Sans Pro"/>
                <a:sym typeface="Source Sans Pro"/>
              </a:defRPr>
            </a:lvl3pPr>
            <a:lvl4pPr indent="-228600" lvl="3" marL="1828800" rtl="0">
              <a:spcBef>
                <a:spcPts val="0"/>
              </a:spcBef>
              <a:spcAft>
                <a:spcPts val="0"/>
              </a:spcAft>
              <a:buClr>
                <a:schemeClr val="lt1"/>
              </a:buClr>
              <a:buSzPts val="1400"/>
              <a:buFont typeface="Source Sans Pro"/>
              <a:buNone/>
              <a:defRPr>
                <a:solidFill>
                  <a:schemeClr val="lt1"/>
                </a:solidFill>
                <a:latin typeface="Source Sans Pro"/>
                <a:ea typeface="Source Sans Pro"/>
                <a:cs typeface="Source Sans Pro"/>
                <a:sym typeface="Source Sans Pro"/>
              </a:defRPr>
            </a:lvl4pPr>
            <a:lvl5pPr indent="-228600" lvl="4" marL="2286000" rtl="0">
              <a:spcBef>
                <a:spcPts val="0"/>
              </a:spcBef>
              <a:spcAft>
                <a:spcPts val="0"/>
              </a:spcAft>
              <a:buClr>
                <a:schemeClr val="lt1"/>
              </a:buClr>
              <a:buSzPts val="1400"/>
              <a:buFont typeface="Source Sans Pro"/>
              <a:buNone/>
              <a:defRPr>
                <a:solidFill>
                  <a:schemeClr val="lt1"/>
                </a:solidFill>
                <a:latin typeface="Source Sans Pro"/>
                <a:ea typeface="Source Sans Pro"/>
                <a:cs typeface="Source Sans Pro"/>
                <a:sym typeface="Source Sans Pro"/>
              </a:defRPr>
            </a:lvl5pPr>
            <a:lvl6pPr indent="-228600" lvl="5" marL="2743200" rtl="0">
              <a:spcBef>
                <a:spcPts val="0"/>
              </a:spcBef>
              <a:spcAft>
                <a:spcPts val="0"/>
              </a:spcAft>
              <a:buClr>
                <a:schemeClr val="lt1"/>
              </a:buClr>
              <a:buSzPts val="1400"/>
              <a:buFont typeface="Source Sans Pro"/>
              <a:buNone/>
              <a:defRPr>
                <a:solidFill>
                  <a:schemeClr val="lt1"/>
                </a:solidFill>
                <a:latin typeface="Source Sans Pro"/>
                <a:ea typeface="Source Sans Pro"/>
                <a:cs typeface="Source Sans Pro"/>
                <a:sym typeface="Source Sans Pro"/>
              </a:defRPr>
            </a:lvl6pPr>
            <a:lvl7pPr indent="-228600" lvl="6" marL="3200400" rtl="0">
              <a:spcBef>
                <a:spcPts val="0"/>
              </a:spcBef>
              <a:spcAft>
                <a:spcPts val="0"/>
              </a:spcAft>
              <a:buClr>
                <a:schemeClr val="lt1"/>
              </a:buClr>
              <a:buSzPts val="1400"/>
              <a:buFont typeface="Source Sans Pro"/>
              <a:buNone/>
              <a:defRPr>
                <a:solidFill>
                  <a:schemeClr val="lt1"/>
                </a:solidFill>
                <a:latin typeface="Source Sans Pro"/>
                <a:ea typeface="Source Sans Pro"/>
                <a:cs typeface="Source Sans Pro"/>
                <a:sym typeface="Source Sans Pro"/>
              </a:defRPr>
            </a:lvl7pPr>
            <a:lvl8pPr indent="-228600" lvl="7" marL="3657600" rtl="0">
              <a:spcBef>
                <a:spcPts val="0"/>
              </a:spcBef>
              <a:spcAft>
                <a:spcPts val="0"/>
              </a:spcAft>
              <a:buClr>
                <a:schemeClr val="lt1"/>
              </a:buClr>
              <a:buSzPts val="1400"/>
              <a:buFont typeface="Source Sans Pro"/>
              <a:buNone/>
              <a:defRPr>
                <a:solidFill>
                  <a:schemeClr val="lt1"/>
                </a:solidFill>
                <a:latin typeface="Source Sans Pro"/>
                <a:ea typeface="Source Sans Pro"/>
                <a:cs typeface="Source Sans Pro"/>
                <a:sym typeface="Source Sans Pro"/>
              </a:defRPr>
            </a:lvl8pPr>
            <a:lvl9pPr indent="-228600" lvl="8" marL="4114800" rtl="0">
              <a:spcBef>
                <a:spcPts val="0"/>
              </a:spcBef>
              <a:spcAft>
                <a:spcPts val="0"/>
              </a:spcAft>
              <a:buClr>
                <a:schemeClr val="lt1"/>
              </a:buClr>
              <a:buSzPts val="1400"/>
              <a:buFont typeface="Source Sans Pro"/>
              <a:buNone/>
              <a:defRPr>
                <a:solidFill>
                  <a:schemeClr val="lt1"/>
                </a:solidFill>
                <a:latin typeface="Source Sans Pro"/>
                <a:ea typeface="Source Sans Pro"/>
                <a:cs typeface="Source Sans Pro"/>
                <a:sym typeface="Source Sans Pro"/>
              </a:defRPr>
            </a:lvl9pPr>
          </a:lstStyle>
          <a:p/>
        </p:txBody>
      </p:sp>
      <p:sp>
        <p:nvSpPr>
          <p:cNvPr id="64" name="Google Shape;6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 name="Shape 1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29360" y="1318680"/>
            <a:ext cx="7688520" cy="534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
          <p:cNvSpPr txBox="1"/>
          <p:nvPr>
            <p:ph idx="1" type="subTitle"/>
          </p:nvPr>
        </p:nvSpPr>
        <p:spPr>
          <a:xfrm>
            <a:off x="729360" y="2079000"/>
            <a:ext cx="7688520" cy="2260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0" name="Shape 20"/>
        <p:cNvGrpSpPr/>
        <p:nvPr/>
      </p:nvGrpSpPr>
      <p:grpSpPr>
        <a:xfrm>
          <a:off x="0" y="0"/>
          <a:ext cx="0" cy="0"/>
          <a:chOff x="0" y="0"/>
          <a:chExt cx="0" cy="0"/>
        </a:xfrm>
      </p:grpSpPr>
      <p:sp>
        <p:nvSpPr>
          <p:cNvPr id="21" name="Google Shape;21;p5"/>
          <p:cNvSpPr txBox="1"/>
          <p:nvPr>
            <p:ph type="title"/>
          </p:nvPr>
        </p:nvSpPr>
        <p:spPr>
          <a:xfrm>
            <a:off x="729360" y="1318680"/>
            <a:ext cx="7688520" cy="534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5"/>
          <p:cNvSpPr txBox="1"/>
          <p:nvPr>
            <p:ph idx="1" type="body"/>
          </p:nvPr>
        </p:nvSpPr>
        <p:spPr>
          <a:xfrm>
            <a:off x="729360" y="2079000"/>
            <a:ext cx="3751920" cy="2260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 name="Google Shape;23;p5"/>
          <p:cNvSpPr txBox="1"/>
          <p:nvPr>
            <p:ph idx="2" type="body"/>
          </p:nvPr>
        </p:nvSpPr>
        <p:spPr>
          <a:xfrm>
            <a:off x="4669200" y="2079000"/>
            <a:ext cx="3751920" cy="2260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729360" y="1318680"/>
            <a:ext cx="7688520" cy="534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6" name="Shape 26"/>
        <p:cNvGrpSpPr/>
        <p:nvPr/>
      </p:nvGrpSpPr>
      <p:grpSpPr>
        <a:xfrm>
          <a:off x="0" y="0"/>
          <a:ext cx="0" cy="0"/>
          <a:chOff x="0" y="0"/>
          <a:chExt cx="0" cy="0"/>
        </a:xfrm>
      </p:grpSpPr>
      <p:sp>
        <p:nvSpPr>
          <p:cNvPr id="27" name="Google Shape;27;p7"/>
          <p:cNvSpPr txBox="1"/>
          <p:nvPr>
            <p:ph idx="1" type="subTitle"/>
          </p:nvPr>
        </p:nvSpPr>
        <p:spPr>
          <a:xfrm>
            <a:off x="729360" y="1318680"/>
            <a:ext cx="7688520" cy="24811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8" name="Shape 28"/>
        <p:cNvGrpSpPr/>
        <p:nvPr/>
      </p:nvGrpSpPr>
      <p:grpSpPr>
        <a:xfrm>
          <a:off x="0" y="0"/>
          <a:ext cx="0" cy="0"/>
          <a:chOff x="0" y="0"/>
          <a:chExt cx="0" cy="0"/>
        </a:xfrm>
      </p:grpSpPr>
      <p:sp>
        <p:nvSpPr>
          <p:cNvPr id="29" name="Google Shape;29;p8"/>
          <p:cNvSpPr txBox="1"/>
          <p:nvPr>
            <p:ph type="title"/>
          </p:nvPr>
        </p:nvSpPr>
        <p:spPr>
          <a:xfrm>
            <a:off x="729360" y="1318680"/>
            <a:ext cx="7688520" cy="534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8"/>
          <p:cNvSpPr txBox="1"/>
          <p:nvPr>
            <p:ph idx="1" type="body"/>
          </p:nvPr>
        </p:nvSpPr>
        <p:spPr>
          <a:xfrm>
            <a:off x="729360" y="2079000"/>
            <a:ext cx="3751920" cy="10782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8"/>
          <p:cNvSpPr txBox="1"/>
          <p:nvPr>
            <p:ph idx="2" type="body"/>
          </p:nvPr>
        </p:nvSpPr>
        <p:spPr>
          <a:xfrm>
            <a:off x="4669200" y="2079000"/>
            <a:ext cx="3751920" cy="2260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8"/>
          <p:cNvSpPr txBox="1"/>
          <p:nvPr>
            <p:ph idx="3" type="body"/>
          </p:nvPr>
        </p:nvSpPr>
        <p:spPr>
          <a:xfrm>
            <a:off x="729360" y="3260160"/>
            <a:ext cx="3751920" cy="10782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3" name="Shape 33"/>
        <p:cNvGrpSpPr/>
        <p:nvPr/>
      </p:nvGrpSpPr>
      <p:grpSpPr>
        <a:xfrm>
          <a:off x="0" y="0"/>
          <a:ext cx="0" cy="0"/>
          <a:chOff x="0" y="0"/>
          <a:chExt cx="0" cy="0"/>
        </a:xfrm>
      </p:grpSpPr>
      <p:sp>
        <p:nvSpPr>
          <p:cNvPr id="34" name="Google Shape;34;p9"/>
          <p:cNvSpPr txBox="1"/>
          <p:nvPr>
            <p:ph type="title"/>
          </p:nvPr>
        </p:nvSpPr>
        <p:spPr>
          <a:xfrm>
            <a:off x="729360" y="1318680"/>
            <a:ext cx="7688520" cy="534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9"/>
          <p:cNvSpPr txBox="1"/>
          <p:nvPr>
            <p:ph idx="1" type="body"/>
          </p:nvPr>
        </p:nvSpPr>
        <p:spPr>
          <a:xfrm>
            <a:off x="729360" y="2079000"/>
            <a:ext cx="3751920" cy="2260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9"/>
          <p:cNvSpPr txBox="1"/>
          <p:nvPr>
            <p:ph idx="2" type="body"/>
          </p:nvPr>
        </p:nvSpPr>
        <p:spPr>
          <a:xfrm>
            <a:off x="4669200" y="2079000"/>
            <a:ext cx="3751920" cy="10782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9"/>
          <p:cNvSpPr txBox="1"/>
          <p:nvPr>
            <p:ph idx="3" type="body"/>
          </p:nvPr>
        </p:nvSpPr>
        <p:spPr>
          <a:xfrm>
            <a:off x="4669200" y="3260160"/>
            <a:ext cx="3751920" cy="10782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8" name="Shape 38"/>
        <p:cNvGrpSpPr/>
        <p:nvPr/>
      </p:nvGrpSpPr>
      <p:grpSpPr>
        <a:xfrm>
          <a:off x="0" y="0"/>
          <a:ext cx="0" cy="0"/>
          <a:chOff x="0" y="0"/>
          <a:chExt cx="0" cy="0"/>
        </a:xfrm>
      </p:grpSpPr>
      <p:sp>
        <p:nvSpPr>
          <p:cNvPr id="39" name="Google Shape;39;p10"/>
          <p:cNvSpPr txBox="1"/>
          <p:nvPr>
            <p:ph type="title"/>
          </p:nvPr>
        </p:nvSpPr>
        <p:spPr>
          <a:xfrm>
            <a:off x="729360" y="1318680"/>
            <a:ext cx="7688520" cy="534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0"/>
          <p:cNvSpPr txBox="1"/>
          <p:nvPr>
            <p:ph idx="1" type="body"/>
          </p:nvPr>
        </p:nvSpPr>
        <p:spPr>
          <a:xfrm>
            <a:off x="729360" y="2079000"/>
            <a:ext cx="3751920" cy="10782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10"/>
          <p:cNvSpPr txBox="1"/>
          <p:nvPr>
            <p:ph idx="2" type="body"/>
          </p:nvPr>
        </p:nvSpPr>
        <p:spPr>
          <a:xfrm>
            <a:off x="4669200" y="2079000"/>
            <a:ext cx="3751920" cy="10782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 name="Google Shape;42;p10"/>
          <p:cNvSpPr txBox="1"/>
          <p:nvPr>
            <p:ph idx="3" type="body"/>
          </p:nvPr>
        </p:nvSpPr>
        <p:spPr>
          <a:xfrm>
            <a:off x="729360" y="3260160"/>
            <a:ext cx="7688520" cy="10782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p:nvPr/>
        </p:nvSpPr>
        <p:spPr>
          <a:xfrm>
            <a:off x="0" y="0"/>
            <a:ext cx="9143640" cy="48744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 name="Google Shape;7;p1"/>
          <p:cNvGrpSpPr/>
          <p:nvPr/>
        </p:nvGrpSpPr>
        <p:grpSpPr>
          <a:xfrm>
            <a:off x="830340" y="1191420"/>
            <a:ext cx="745200" cy="45360"/>
            <a:chOff x="830340" y="1191420"/>
            <a:chExt cx="745200" cy="45360"/>
          </a:xfrm>
        </p:grpSpPr>
        <p:sp>
          <p:nvSpPr>
            <p:cNvPr id="8" name="Google Shape;8;p1"/>
            <p:cNvSpPr/>
            <p:nvPr/>
          </p:nvSpPr>
          <p:spPr>
            <a:xfrm rot="-5400000">
              <a:off x="1366560" y="1027800"/>
              <a:ext cx="45360" cy="372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
            <p:cNvSpPr/>
            <p:nvPr/>
          </p:nvSpPr>
          <p:spPr>
            <a:xfrm rot="-5400000">
              <a:off x="995400" y="1026360"/>
              <a:ext cx="45360" cy="37548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 name="Google Shape;10;p1"/>
          <p:cNvSpPr txBox="1"/>
          <p:nvPr>
            <p:ph type="title"/>
          </p:nvPr>
        </p:nvSpPr>
        <p:spPr>
          <a:xfrm>
            <a:off x="729360" y="1318680"/>
            <a:ext cx="7688520" cy="534960"/>
          </a:xfrm>
          <a:prstGeom prst="rect">
            <a:avLst/>
          </a:prstGeom>
          <a:noFill/>
          <a:ln>
            <a:noFill/>
          </a:ln>
        </p:spPr>
        <p:txBody>
          <a:bodyPr anchorCtr="0" anchor="t" bIns="91425" lIns="91425" spcFirstLastPara="1" rIns="91425" wrap="square" tIns="91425">
            <a:norm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1"/>
          <p:cNvSpPr txBox="1"/>
          <p:nvPr>
            <p:ph idx="1" type="body"/>
          </p:nvPr>
        </p:nvSpPr>
        <p:spPr>
          <a:xfrm>
            <a:off x="729360" y="2079000"/>
            <a:ext cx="7688520" cy="2260800"/>
          </a:xfrm>
          <a:prstGeom prst="rect">
            <a:avLst/>
          </a:prstGeom>
          <a:noFill/>
          <a:ln>
            <a:noFill/>
          </a:ln>
        </p:spPr>
        <p:txBody>
          <a:bodyPr anchorCtr="0" anchor="t" bIns="91425" lIns="91425" spcFirstLastPara="1" rIns="91425" wrap="square" tIns="91425">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2" name="Google Shape;12;p1"/>
          <p:cNvSpPr txBox="1"/>
          <p:nvPr>
            <p:ph idx="12" type="sldNum"/>
          </p:nvPr>
        </p:nvSpPr>
        <p:spPr>
          <a:xfrm>
            <a:off x="8536320" y="4749840"/>
            <a:ext cx="548280" cy="39312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buNone/>
              <a:defRPr b="0" i="0" sz="1000" u="none" cap="none" strike="noStrike">
                <a:solidFill>
                  <a:srgbClr val="595959"/>
                </a:solidFill>
                <a:latin typeface="Lato"/>
                <a:ea typeface="Lato"/>
                <a:cs typeface="Lato"/>
                <a:sym typeface="Lato"/>
              </a:defRPr>
            </a:lvl1pPr>
            <a:lvl2pPr indent="0" lvl="1" marL="0" marR="0" rtl="0" algn="r">
              <a:lnSpc>
                <a:spcPct val="100000"/>
              </a:lnSpc>
              <a:spcBef>
                <a:spcPts val="0"/>
              </a:spcBef>
              <a:buNone/>
              <a:defRPr b="0" i="0" sz="1000" u="none" cap="none" strike="noStrike">
                <a:solidFill>
                  <a:srgbClr val="595959"/>
                </a:solidFill>
                <a:latin typeface="Lato"/>
                <a:ea typeface="Lato"/>
                <a:cs typeface="Lato"/>
                <a:sym typeface="Lato"/>
              </a:defRPr>
            </a:lvl2pPr>
            <a:lvl3pPr indent="0" lvl="2" marL="0" marR="0" rtl="0" algn="r">
              <a:lnSpc>
                <a:spcPct val="100000"/>
              </a:lnSpc>
              <a:spcBef>
                <a:spcPts val="0"/>
              </a:spcBef>
              <a:buNone/>
              <a:defRPr b="0" i="0" sz="1000" u="none" cap="none" strike="noStrike">
                <a:solidFill>
                  <a:srgbClr val="595959"/>
                </a:solidFill>
                <a:latin typeface="Lato"/>
                <a:ea typeface="Lato"/>
                <a:cs typeface="Lato"/>
                <a:sym typeface="Lato"/>
              </a:defRPr>
            </a:lvl3pPr>
            <a:lvl4pPr indent="0" lvl="3" marL="0" marR="0" rtl="0" algn="r">
              <a:lnSpc>
                <a:spcPct val="100000"/>
              </a:lnSpc>
              <a:spcBef>
                <a:spcPts val="0"/>
              </a:spcBef>
              <a:buNone/>
              <a:defRPr b="0" i="0" sz="1000" u="none" cap="none" strike="noStrike">
                <a:solidFill>
                  <a:srgbClr val="595959"/>
                </a:solidFill>
                <a:latin typeface="Lato"/>
                <a:ea typeface="Lato"/>
                <a:cs typeface="Lato"/>
                <a:sym typeface="Lato"/>
              </a:defRPr>
            </a:lvl4pPr>
            <a:lvl5pPr indent="0" lvl="4" marL="0" marR="0" rtl="0" algn="r">
              <a:lnSpc>
                <a:spcPct val="100000"/>
              </a:lnSpc>
              <a:spcBef>
                <a:spcPts val="0"/>
              </a:spcBef>
              <a:buNone/>
              <a:defRPr b="0" i="0" sz="1000" u="none" cap="none" strike="noStrike">
                <a:solidFill>
                  <a:srgbClr val="595959"/>
                </a:solidFill>
                <a:latin typeface="Lato"/>
                <a:ea typeface="Lato"/>
                <a:cs typeface="Lato"/>
                <a:sym typeface="Lato"/>
              </a:defRPr>
            </a:lvl5pPr>
            <a:lvl6pPr indent="0" lvl="5" marL="0" marR="0" rtl="0" algn="r">
              <a:lnSpc>
                <a:spcPct val="100000"/>
              </a:lnSpc>
              <a:spcBef>
                <a:spcPts val="0"/>
              </a:spcBef>
              <a:buNone/>
              <a:defRPr b="0" i="0" sz="1000" u="none" cap="none" strike="noStrike">
                <a:solidFill>
                  <a:srgbClr val="595959"/>
                </a:solidFill>
                <a:latin typeface="Lato"/>
                <a:ea typeface="Lato"/>
                <a:cs typeface="Lato"/>
                <a:sym typeface="Lato"/>
              </a:defRPr>
            </a:lvl6pPr>
            <a:lvl7pPr indent="0" lvl="6" marL="0" marR="0" rtl="0" algn="r">
              <a:lnSpc>
                <a:spcPct val="100000"/>
              </a:lnSpc>
              <a:spcBef>
                <a:spcPts val="0"/>
              </a:spcBef>
              <a:buNone/>
              <a:defRPr b="0" i="0" sz="1000" u="none" cap="none" strike="noStrike">
                <a:solidFill>
                  <a:srgbClr val="595959"/>
                </a:solidFill>
                <a:latin typeface="Lato"/>
                <a:ea typeface="Lato"/>
                <a:cs typeface="Lato"/>
                <a:sym typeface="Lato"/>
              </a:defRPr>
            </a:lvl7pPr>
            <a:lvl8pPr indent="0" lvl="7" marL="0" marR="0" rtl="0" algn="r">
              <a:lnSpc>
                <a:spcPct val="100000"/>
              </a:lnSpc>
              <a:spcBef>
                <a:spcPts val="0"/>
              </a:spcBef>
              <a:buNone/>
              <a:defRPr b="0" i="0" sz="1000" u="none" cap="none" strike="noStrike">
                <a:solidFill>
                  <a:srgbClr val="595959"/>
                </a:solidFill>
                <a:latin typeface="Lato"/>
                <a:ea typeface="Lato"/>
                <a:cs typeface="Lato"/>
                <a:sym typeface="Lato"/>
              </a:defRPr>
            </a:lvl8pPr>
            <a:lvl9pPr indent="0" lvl="8" marL="0" marR="0" rtl="0" algn="r">
              <a:lnSpc>
                <a:spcPct val="100000"/>
              </a:lnSpc>
              <a:spcBef>
                <a:spcPts val="0"/>
              </a:spcBef>
              <a:buNone/>
              <a:defRPr b="0" i="0" sz="1000" u="none" cap="none" strike="noStrike">
                <a:solidFill>
                  <a:srgbClr val="595959"/>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www.youtube.com/watch?v=Ilg3gGewQ5U" TargetMode="External"/><Relationship Id="rId4"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17.png"/><Relationship Id="rId5"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hyperlink" Target="https://paperswithcode.com/method/relu" TargetMode="Externa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hyperlink" Target="https://en.wikipedia.org/wiki/Logistic_function" TargetMode="External"/><Relationship Id="rId4" Type="http://schemas.openxmlformats.org/officeDocument/2006/relationships/hyperlink" Target="https://en.wikipedia.org/wiki/Multinomial_logistic_regression" TargetMode="External"/><Relationship Id="rId5" Type="http://schemas.openxmlformats.org/officeDocument/2006/relationships/hyperlink" Target="https://en.wikipedia.org/wiki/Activation_function" TargetMode="External"/><Relationship Id="rId6" Type="http://schemas.openxmlformats.org/officeDocument/2006/relationships/hyperlink" Target="https://en.wikipedia.org/wiki/Artificial_neural_network" TargetMode="External"/><Relationship Id="rId7" Type="http://schemas.openxmlformats.org/officeDocument/2006/relationships/hyperlink" Target="https://en.wikipedia.org/wiki/Probability_distribution" TargetMode="External"/><Relationship Id="rId8"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gif"/><Relationship Id="rId4" Type="http://schemas.openxmlformats.org/officeDocument/2006/relationships/image" Target="../media/image4.gif"/><Relationship Id="rId5" Type="http://schemas.openxmlformats.org/officeDocument/2006/relationships/image" Target="../media/image2.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nvSpPr>
        <p:spPr>
          <a:xfrm>
            <a:off x="729360" y="1318680"/>
            <a:ext cx="7688520" cy="534960"/>
          </a:xfrm>
          <a:prstGeom prst="rect">
            <a:avLst/>
          </a:prstGeom>
          <a:noFill/>
          <a:ln>
            <a:noFill/>
          </a:ln>
        </p:spPr>
        <p:txBody>
          <a:bodyPr anchorCtr="0" anchor="t" bIns="91425" lIns="91425" spcFirstLastPara="1" rIns="91425" wrap="square" tIns="91425">
            <a:normAutofit fontScale="86000"/>
          </a:bodyPr>
          <a:lstStyle/>
          <a:p>
            <a:pPr indent="0" lvl="0" marL="0" marR="0" rtl="0" algn="l">
              <a:lnSpc>
                <a:spcPct val="100000"/>
              </a:lnSpc>
              <a:spcBef>
                <a:spcPts val="0"/>
              </a:spcBef>
              <a:spcAft>
                <a:spcPts val="0"/>
              </a:spcAft>
              <a:buNone/>
            </a:pPr>
            <a:r>
              <a:rPr b="1" i="0" lang="en" sz="2600" u="none" cap="none" strike="noStrike">
                <a:solidFill>
                  <a:srgbClr val="1A1A1A"/>
                </a:solidFill>
                <a:latin typeface="Raleway"/>
                <a:ea typeface="Raleway"/>
                <a:cs typeface="Raleway"/>
                <a:sym typeface="Raleway"/>
              </a:rPr>
              <a:t>Artificial Intelligence</a:t>
            </a:r>
            <a:endParaRPr b="0" i="0" sz="2600" u="none" cap="none" strike="noStrike">
              <a:solidFill>
                <a:srgbClr val="000000"/>
              </a:solidFill>
              <a:latin typeface="Arial"/>
              <a:ea typeface="Arial"/>
              <a:cs typeface="Arial"/>
              <a:sym typeface="Arial"/>
            </a:endParaRPr>
          </a:p>
        </p:txBody>
      </p:sp>
      <p:sp>
        <p:nvSpPr>
          <p:cNvPr id="70" name="Google Shape;70;p15"/>
          <p:cNvSpPr txBox="1"/>
          <p:nvPr/>
        </p:nvSpPr>
        <p:spPr>
          <a:xfrm>
            <a:off x="729360" y="2079000"/>
            <a:ext cx="7688520" cy="22608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i="0" lang="en" sz="1600" u="none" cap="none" strike="noStrike">
                <a:solidFill>
                  <a:srgbClr val="000000"/>
                </a:solidFill>
                <a:latin typeface="Calibri"/>
                <a:ea typeface="Calibri"/>
                <a:cs typeface="Calibri"/>
                <a:sym typeface="Calibri"/>
              </a:rPr>
              <a:t>Artificial Intelligence:</a:t>
            </a:r>
            <a:r>
              <a:rPr b="0" i="0" lang="en" sz="1600" u="none" cap="none" strike="noStrike">
                <a:solidFill>
                  <a:srgbClr val="000000"/>
                </a:solidFill>
                <a:latin typeface="Calibri"/>
                <a:ea typeface="Calibri"/>
                <a:cs typeface="Calibri"/>
                <a:sym typeface="Calibri"/>
              </a:rPr>
              <a:t> </a:t>
            </a:r>
            <a:r>
              <a:rPr b="0" i="0" lang="en" sz="1600" u="none" cap="none" strike="noStrike">
                <a:solidFill>
                  <a:srgbClr val="000000"/>
                </a:solidFill>
                <a:highlight>
                  <a:srgbClr val="FFFFFF"/>
                </a:highlight>
                <a:latin typeface="Calibri"/>
                <a:ea typeface="Calibri"/>
                <a:cs typeface="Calibri"/>
                <a:sym typeface="Calibri"/>
              </a:rPr>
              <a:t>means getting a computer to mimic human behaviour in some way.</a:t>
            </a:r>
            <a:endParaRPr b="0" i="0" sz="1600" u="none" cap="none" strike="noStrike">
              <a:solidFill>
                <a:srgbClr val="000000"/>
              </a:solidFill>
              <a:latin typeface="Arial"/>
              <a:ea typeface="Arial"/>
              <a:cs typeface="Arial"/>
              <a:sym typeface="Arial"/>
            </a:endParaRPr>
          </a:p>
          <a:p>
            <a:pPr indent="0" lvl="0" marL="0" marR="0" rtl="0" algn="l">
              <a:lnSpc>
                <a:spcPct val="115000"/>
              </a:lnSpc>
              <a:spcBef>
                <a:spcPts val="1199"/>
              </a:spcBef>
              <a:spcAft>
                <a:spcPts val="0"/>
              </a:spcAft>
              <a:buNone/>
            </a:pPr>
            <a:r>
              <a:rPr b="0" i="0" lang="en" sz="1600" u="none" cap="none" strike="noStrike">
                <a:solidFill>
                  <a:srgbClr val="000000"/>
                </a:solidFill>
                <a:highlight>
                  <a:srgbClr val="FFFFFF"/>
                </a:highlight>
                <a:latin typeface="Calibri"/>
                <a:ea typeface="Calibri"/>
                <a:cs typeface="Calibri"/>
                <a:sym typeface="Calibri"/>
              </a:rPr>
              <a:t>While some people falsely consider AI a technology, the more accurate approach would be seeing it as a broad concept in which machines can deal with tasks in a way we would call intelligent or smart.</a:t>
            </a:r>
            <a:endParaRPr b="0" i="0" sz="1600" u="none" cap="none" strike="noStrike">
              <a:solidFill>
                <a:srgbClr val="000000"/>
              </a:solidFill>
              <a:latin typeface="Arial"/>
              <a:ea typeface="Arial"/>
              <a:cs typeface="Arial"/>
              <a:sym typeface="Arial"/>
            </a:endParaRPr>
          </a:p>
          <a:p>
            <a:pPr indent="0" lvl="0" marL="0" marR="0" rtl="0" algn="l">
              <a:lnSpc>
                <a:spcPct val="115000"/>
              </a:lnSpc>
              <a:spcBef>
                <a:spcPts val="1199"/>
              </a:spcBef>
              <a:spcAft>
                <a:spcPts val="0"/>
              </a:spcAft>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nvSpPr>
        <p:spPr>
          <a:xfrm>
            <a:off x="729360" y="1318680"/>
            <a:ext cx="7688520" cy="534960"/>
          </a:xfrm>
          <a:prstGeom prst="rect">
            <a:avLst/>
          </a:prstGeom>
          <a:noFill/>
          <a:ln>
            <a:noFill/>
          </a:ln>
        </p:spPr>
        <p:txBody>
          <a:bodyPr anchorCtr="0" anchor="t" bIns="91425" lIns="91425" spcFirstLastPara="1" rIns="91425" wrap="square" tIns="91425">
            <a:normAutofit fontScale="86000"/>
          </a:bodyPr>
          <a:lstStyle/>
          <a:p>
            <a:pPr indent="0" lvl="0" marL="0" marR="0" rtl="0" algn="l">
              <a:lnSpc>
                <a:spcPct val="100000"/>
              </a:lnSpc>
              <a:spcBef>
                <a:spcPts val="0"/>
              </a:spcBef>
              <a:spcAft>
                <a:spcPts val="0"/>
              </a:spcAft>
              <a:buNone/>
            </a:pPr>
            <a:r>
              <a:rPr b="1" i="0" lang="en" sz="2600" u="none" cap="none" strike="noStrike">
                <a:solidFill>
                  <a:srgbClr val="1A1A1A"/>
                </a:solidFill>
                <a:latin typeface="Raleway"/>
                <a:ea typeface="Raleway"/>
                <a:cs typeface="Raleway"/>
                <a:sym typeface="Raleway"/>
              </a:rPr>
              <a:t>Mean Squared Error</a:t>
            </a:r>
            <a:endParaRPr b="0" i="0" sz="2600" u="none" cap="none" strike="noStrike">
              <a:solidFill>
                <a:srgbClr val="000000"/>
              </a:solidFill>
              <a:latin typeface="Arial"/>
              <a:ea typeface="Arial"/>
              <a:cs typeface="Arial"/>
              <a:sym typeface="Arial"/>
            </a:endParaRPr>
          </a:p>
        </p:txBody>
      </p:sp>
      <p:pic>
        <p:nvPicPr>
          <p:cNvPr id="136" name="Google Shape;136;p24"/>
          <p:cNvPicPr preferRelativeResize="0"/>
          <p:nvPr/>
        </p:nvPicPr>
        <p:blipFill rotWithShape="1">
          <a:blip r:embed="rId3">
            <a:alphaModFix/>
          </a:blip>
          <a:srcRect b="0" l="0" r="0" t="8688"/>
          <a:stretch/>
        </p:blipFill>
        <p:spPr>
          <a:xfrm>
            <a:off x="729360" y="2005200"/>
            <a:ext cx="3971520" cy="1252080"/>
          </a:xfrm>
          <a:prstGeom prst="rect">
            <a:avLst/>
          </a:prstGeom>
          <a:noFill/>
          <a:ln>
            <a:noFill/>
          </a:ln>
        </p:spPr>
      </p:pic>
      <p:sp>
        <p:nvSpPr>
          <p:cNvPr id="137" name="Google Shape;137;p24"/>
          <p:cNvSpPr/>
          <p:nvPr/>
        </p:nvSpPr>
        <p:spPr>
          <a:xfrm>
            <a:off x="2890080" y="2314440"/>
            <a:ext cx="311760" cy="490320"/>
          </a:xfrm>
          <a:custGeom>
            <a:rect b="b" l="l" r="r" t="t"/>
            <a:pathLst>
              <a:path extrusionOk="0" h="19624" w="12482">
                <a:moveTo>
                  <a:pt x="7321" y="0"/>
                </a:moveTo>
                <a:cubicBezTo>
                  <a:pt x="4045" y="0"/>
                  <a:pt x="658" y="3456"/>
                  <a:pt x="120" y="6687"/>
                </a:cubicBezTo>
                <a:cubicBezTo>
                  <a:pt x="-720" y="11730"/>
                  <a:pt x="4192" y="21365"/>
                  <a:pt x="8864" y="19288"/>
                </a:cubicBezTo>
                <a:cubicBezTo>
                  <a:pt x="14617" y="16731"/>
                  <a:pt x="13101" y="514"/>
                  <a:pt x="6806" y="514"/>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4"/>
          <p:cNvSpPr/>
          <p:nvPr/>
        </p:nvSpPr>
        <p:spPr>
          <a:xfrm>
            <a:off x="3560040" y="2239200"/>
            <a:ext cx="362880" cy="556200"/>
          </a:xfrm>
          <a:custGeom>
            <a:rect b="b" l="l" r="r" t="t"/>
            <a:pathLst>
              <a:path extrusionOk="0" h="22257" w="14523">
                <a:moveTo>
                  <a:pt x="10361" y="1468"/>
                </a:moveTo>
                <a:cubicBezTo>
                  <a:pt x="7803" y="-579"/>
                  <a:pt x="1738" y="-570"/>
                  <a:pt x="588" y="2497"/>
                </a:cubicBezTo>
                <a:cubicBezTo>
                  <a:pt x="-2015" y="9436"/>
                  <a:pt x="5019" y="25101"/>
                  <a:pt x="11647" y="21785"/>
                </a:cubicBezTo>
                <a:cubicBezTo>
                  <a:pt x="18012" y="18600"/>
                  <a:pt x="12249" y="6620"/>
                  <a:pt x="8304" y="696"/>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4"/>
          <p:cNvSpPr/>
          <p:nvPr/>
        </p:nvSpPr>
        <p:spPr>
          <a:xfrm>
            <a:off x="3066840" y="2764800"/>
            <a:ext cx="154080" cy="628560"/>
          </a:xfrm>
          <a:custGeom>
            <a:rect b="b" l="l" r="r" t="t"/>
            <a:pathLst>
              <a:path extrusionOk="0" h="25158" w="6173">
                <a:moveTo>
                  <a:pt x="1029" y="0"/>
                </a:moveTo>
                <a:cubicBezTo>
                  <a:pt x="1606" y="5198"/>
                  <a:pt x="635" y="10499"/>
                  <a:pt x="1286" y="15688"/>
                </a:cubicBezTo>
                <a:cubicBezTo>
                  <a:pt x="1521" y="17561"/>
                  <a:pt x="1811" y="19477"/>
                  <a:pt x="1544" y="21346"/>
                </a:cubicBezTo>
                <a:cubicBezTo>
                  <a:pt x="1374" y="22534"/>
                  <a:pt x="2394" y="25793"/>
                  <a:pt x="1544" y="24946"/>
                </a:cubicBezTo>
                <a:cubicBezTo>
                  <a:pt x="276" y="23683"/>
                  <a:pt x="0" y="18013"/>
                  <a:pt x="0" y="19803"/>
                </a:cubicBezTo>
                <a:cubicBezTo>
                  <a:pt x="0" y="21649"/>
                  <a:pt x="282" y="25453"/>
                  <a:pt x="2058" y="24946"/>
                </a:cubicBezTo>
                <a:cubicBezTo>
                  <a:pt x="4645" y="24208"/>
                  <a:pt x="4679" y="20240"/>
                  <a:pt x="6173" y="18003"/>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4"/>
          <p:cNvSpPr/>
          <p:nvPr/>
        </p:nvSpPr>
        <p:spPr>
          <a:xfrm>
            <a:off x="3691080" y="2687400"/>
            <a:ext cx="249840" cy="694080"/>
          </a:xfrm>
          <a:custGeom>
            <a:rect b="b" l="l" r="r" t="t"/>
            <a:pathLst>
              <a:path extrusionOk="0" h="27775" w="10004">
                <a:moveTo>
                  <a:pt x="3061" y="0"/>
                </a:moveTo>
                <a:cubicBezTo>
                  <a:pt x="3658" y="5976"/>
                  <a:pt x="2758" y="12093"/>
                  <a:pt x="3832" y="18002"/>
                </a:cubicBezTo>
                <a:cubicBezTo>
                  <a:pt x="4186" y="19949"/>
                  <a:pt x="4346" y="21938"/>
                  <a:pt x="4346" y="23917"/>
                </a:cubicBezTo>
                <a:cubicBezTo>
                  <a:pt x="4346" y="25035"/>
                  <a:pt x="5089" y="27761"/>
                  <a:pt x="4089" y="27261"/>
                </a:cubicBezTo>
                <a:cubicBezTo>
                  <a:pt x="2510" y="26472"/>
                  <a:pt x="2497" y="24100"/>
                  <a:pt x="1518" y="22632"/>
                </a:cubicBezTo>
                <a:cubicBezTo>
                  <a:pt x="1134" y="22057"/>
                  <a:pt x="0" y="20343"/>
                  <a:pt x="489" y="20831"/>
                </a:cubicBezTo>
                <a:cubicBezTo>
                  <a:pt x="2334" y="22673"/>
                  <a:pt x="1482" y="27775"/>
                  <a:pt x="4089" y="27775"/>
                </a:cubicBezTo>
                <a:cubicBezTo>
                  <a:pt x="7195" y="27775"/>
                  <a:pt x="8282" y="23160"/>
                  <a:pt x="10004" y="20574"/>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4"/>
          <p:cNvSpPr/>
          <p:nvPr/>
        </p:nvSpPr>
        <p:spPr>
          <a:xfrm>
            <a:off x="2551320" y="3381840"/>
            <a:ext cx="925560" cy="608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Lato"/>
                <a:ea typeface="Lato"/>
                <a:cs typeface="Lato"/>
                <a:sym typeface="Lato"/>
              </a:rPr>
              <a:t>predicted</a:t>
            </a:r>
            <a:endParaRPr b="0" i="0" sz="1400" u="none" cap="none" strike="noStrike">
              <a:latin typeface="Arial"/>
              <a:ea typeface="Arial"/>
              <a:cs typeface="Arial"/>
              <a:sym typeface="Arial"/>
            </a:endParaRPr>
          </a:p>
        </p:txBody>
      </p:sp>
      <p:sp>
        <p:nvSpPr>
          <p:cNvPr id="142" name="Google Shape;142;p24"/>
          <p:cNvSpPr/>
          <p:nvPr/>
        </p:nvSpPr>
        <p:spPr>
          <a:xfrm>
            <a:off x="3476880" y="3381840"/>
            <a:ext cx="1177560" cy="3963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Lato"/>
                <a:ea typeface="Lato"/>
                <a:cs typeface="Lato"/>
                <a:sym typeface="Lato"/>
              </a:rPr>
              <a:t>groundtruth</a:t>
            </a:r>
            <a:endParaRPr b="0" i="0" sz="1400" u="none" cap="none" strike="noStrike">
              <a:latin typeface="Arial"/>
              <a:ea typeface="Arial"/>
              <a:cs typeface="Arial"/>
              <a:sym typeface="Arial"/>
            </a:endParaRPr>
          </a:p>
        </p:txBody>
      </p:sp>
      <p:pic>
        <p:nvPicPr>
          <p:cNvPr id="143" name="Google Shape;143;p24"/>
          <p:cNvPicPr preferRelativeResize="0"/>
          <p:nvPr/>
        </p:nvPicPr>
        <p:blipFill rotWithShape="1">
          <a:blip r:embed="rId4">
            <a:alphaModFix/>
          </a:blip>
          <a:srcRect b="0" l="0" r="0" t="0"/>
          <a:stretch/>
        </p:blipFill>
        <p:spPr>
          <a:xfrm>
            <a:off x="5461920" y="776160"/>
            <a:ext cx="2668320" cy="1988280"/>
          </a:xfrm>
          <a:prstGeom prst="rect">
            <a:avLst/>
          </a:prstGeom>
          <a:noFill/>
          <a:ln>
            <a:noFill/>
          </a:ln>
        </p:spPr>
      </p:pic>
      <p:pic>
        <p:nvPicPr>
          <p:cNvPr id="144" name="Google Shape;144;p24"/>
          <p:cNvPicPr preferRelativeResize="0"/>
          <p:nvPr/>
        </p:nvPicPr>
        <p:blipFill rotWithShape="1">
          <a:blip r:embed="rId5">
            <a:alphaModFix/>
          </a:blip>
          <a:srcRect b="0" l="0" r="0" t="0"/>
          <a:stretch/>
        </p:blipFill>
        <p:spPr>
          <a:xfrm>
            <a:off x="4654800" y="3044880"/>
            <a:ext cx="4374360" cy="1711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nvSpPr>
        <p:spPr>
          <a:xfrm>
            <a:off x="729360" y="1318680"/>
            <a:ext cx="7688520" cy="534960"/>
          </a:xfrm>
          <a:prstGeom prst="rect">
            <a:avLst/>
          </a:prstGeom>
          <a:noFill/>
          <a:ln>
            <a:noFill/>
          </a:ln>
        </p:spPr>
        <p:txBody>
          <a:bodyPr anchorCtr="0" anchor="t" bIns="91425" lIns="91425" spcFirstLastPara="1" rIns="91425" wrap="square" tIns="91425">
            <a:normAutofit fontScale="86000"/>
          </a:bodyPr>
          <a:lstStyle/>
          <a:p>
            <a:pPr indent="0" lvl="0" marL="0" marR="0" rtl="0" algn="l">
              <a:lnSpc>
                <a:spcPct val="100000"/>
              </a:lnSpc>
              <a:spcBef>
                <a:spcPts val="0"/>
              </a:spcBef>
              <a:spcAft>
                <a:spcPts val="0"/>
              </a:spcAft>
              <a:buNone/>
            </a:pPr>
            <a:r>
              <a:rPr b="1" i="0" lang="en" sz="2600" u="none" cap="none" strike="noStrike">
                <a:solidFill>
                  <a:srgbClr val="1A1A1A"/>
                </a:solidFill>
                <a:latin typeface="Raleway"/>
                <a:ea typeface="Raleway"/>
                <a:cs typeface="Raleway"/>
                <a:sym typeface="Raleway"/>
              </a:rPr>
              <a:t>Gradient Descent</a:t>
            </a:r>
            <a:endParaRPr b="0" i="0" sz="2600" u="none" cap="none" strike="noStrike">
              <a:solidFill>
                <a:srgbClr val="000000"/>
              </a:solidFill>
              <a:latin typeface="Arial"/>
              <a:ea typeface="Arial"/>
              <a:cs typeface="Arial"/>
              <a:sym typeface="Arial"/>
            </a:endParaRPr>
          </a:p>
        </p:txBody>
      </p:sp>
      <p:pic>
        <p:nvPicPr>
          <p:cNvPr id="150" name="Google Shape;150;p25"/>
          <p:cNvPicPr preferRelativeResize="0"/>
          <p:nvPr/>
        </p:nvPicPr>
        <p:blipFill rotWithShape="1">
          <a:blip r:embed="rId3">
            <a:alphaModFix/>
          </a:blip>
          <a:srcRect b="0" l="0" r="0" t="0"/>
          <a:stretch/>
        </p:blipFill>
        <p:spPr>
          <a:xfrm>
            <a:off x="300240" y="1854000"/>
            <a:ext cx="4488120" cy="2984400"/>
          </a:xfrm>
          <a:prstGeom prst="rect">
            <a:avLst/>
          </a:prstGeom>
          <a:noFill/>
          <a:ln>
            <a:noFill/>
          </a:ln>
        </p:spPr>
      </p:pic>
      <p:sp>
        <p:nvSpPr>
          <p:cNvPr id="151" name="Google Shape;151;p25"/>
          <p:cNvSpPr/>
          <p:nvPr/>
        </p:nvSpPr>
        <p:spPr>
          <a:xfrm>
            <a:off x="5407200" y="1819440"/>
            <a:ext cx="3053520" cy="188604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600" u="none" cap="none" strike="noStrike">
                <a:solidFill>
                  <a:srgbClr val="000000"/>
                </a:solidFill>
                <a:highlight>
                  <a:srgbClr val="FFFFFF"/>
                </a:highlight>
                <a:latin typeface="Calibri"/>
                <a:ea typeface="Calibri"/>
                <a:cs typeface="Calibri"/>
                <a:sym typeface="Calibri"/>
              </a:rPr>
              <a:t>Let’s imagine a valley where a person at the top has to reach the bottom of it and the person has no clue as to which direction the minima is.</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p:nvPr/>
        </p:nvSpPr>
        <p:spPr>
          <a:xfrm>
            <a:off x="691920" y="1369440"/>
            <a:ext cx="7760160" cy="3346200"/>
          </a:xfrm>
          <a:prstGeom prst="rect">
            <a:avLst/>
          </a:prstGeom>
          <a:noFill/>
          <a:ln>
            <a:noFill/>
          </a:ln>
        </p:spPr>
        <p:txBody>
          <a:bodyPr anchorCtr="0" anchor="t" bIns="91425" lIns="91425" spcFirstLastPara="1" rIns="91425" wrap="square" tIns="91425">
            <a:noAutofit/>
          </a:bodyPr>
          <a:lstStyle/>
          <a:p>
            <a:pPr indent="-329760" lvl="0" marL="457200" marR="0" rtl="0" algn="l">
              <a:lnSpc>
                <a:spcPct val="100000"/>
              </a:lnSpc>
              <a:spcBef>
                <a:spcPts val="0"/>
              </a:spcBef>
              <a:spcAft>
                <a:spcPts val="0"/>
              </a:spcAft>
              <a:buClr>
                <a:srgbClr val="000000"/>
              </a:buClr>
              <a:buSzPts val="1600"/>
              <a:buFont typeface="Calibri"/>
              <a:buChar char="-"/>
            </a:pPr>
            <a:r>
              <a:rPr b="0" i="0" lang="en" sz="1600" u="none" cap="none" strike="noStrike">
                <a:solidFill>
                  <a:srgbClr val="000000"/>
                </a:solidFill>
                <a:highlight>
                  <a:srgbClr val="FFFFFF"/>
                </a:highlight>
                <a:latin typeface="Calibri"/>
                <a:ea typeface="Calibri"/>
                <a:cs typeface="Calibri"/>
                <a:sym typeface="Calibri"/>
              </a:rPr>
              <a:t>When the person is on the left of the minima, the slope at the point at which he is standing is negative. Now suppose we subtract this negative value from the value of m and c at that particular point we can see that m and c would increase (subtracting a negative value basically adds it) and hence the person would move closer to the minima (i.e) to the right. </a:t>
            </a:r>
            <a:endParaRPr b="0" i="0" sz="1600" u="none" cap="none" strike="noStrike">
              <a:latin typeface="Arial"/>
              <a:ea typeface="Arial"/>
              <a:cs typeface="Arial"/>
              <a:sym typeface="Arial"/>
            </a:endParaRPr>
          </a:p>
          <a:p>
            <a:pPr indent="-329760" lvl="0" marL="457200" marR="0" rtl="0" algn="l">
              <a:lnSpc>
                <a:spcPct val="100000"/>
              </a:lnSpc>
              <a:spcBef>
                <a:spcPts val="0"/>
              </a:spcBef>
              <a:spcAft>
                <a:spcPts val="0"/>
              </a:spcAft>
              <a:buClr>
                <a:srgbClr val="000000"/>
              </a:buClr>
              <a:buSzPts val="1600"/>
              <a:buFont typeface="Calibri"/>
              <a:buChar char="-"/>
            </a:pPr>
            <a:r>
              <a:rPr b="0" i="0" lang="en" sz="1600" u="none" cap="none" strike="noStrike">
                <a:solidFill>
                  <a:srgbClr val="000000"/>
                </a:solidFill>
                <a:highlight>
                  <a:srgbClr val="FFFFFF"/>
                </a:highlight>
                <a:latin typeface="Calibri"/>
                <a:ea typeface="Calibri"/>
                <a:cs typeface="Calibri"/>
                <a:sym typeface="Calibri"/>
              </a:rPr>
              <a:t>Similarly, if the person is on the right of the minima the slope at that point is positive and hence by subtracting this positive value from m and c, the person would move towards the minima (i.e) to the left.</a:t>
            </a:r>
            <a:endParaRPr b="0" i="0" sz="1600" u="none" cap="none" strike="noStrike">
              <a:latin typeface="Arial"/>
              <a:ea typeface="Arial"/>
              <a:cs typeface="Arial"/>
              <a:sym typeface="Arial"/>
            </a:endParaRPr>
          </a:p>
          <a:p>
            <a:pPr indent="-329760" lvl="0" marL="457200" marR="0" rtl="0" algn="l">
              <a:lnSpc>
                <a:spcPct val="100000"/>
              </a:lnSpc>
              <a:spcBef>
                <a:spcPts val="0"/>
              </a:spcBef>
              <a:spcAft>
                <a:spcPts val="0"/>
              </a:spcAft>
              <a:buClr>
                <a:srgbClr val="000000"/>
              </a:buClr>
              <a:buSzPts val="1600"/>
              <a:buFont typeface="Calibri"/>
              <a:buChar char="-"/>
            </a:pPr>
            <a:r>
              <a:rPr b="0" i="0" lang="en" sz="1600" u="none" cap="none" strike="noStrike">
                <a:solidFill>
                  <a:srgbClr val="000000"/>
                </a:solidFill>
                <a:highlight>
                  <a:srgbClr val="FFFFFF"/>
                </a:highlight>
                <a:latin typeface="Calibri"/>
                <a:ea typeface="Calibri"/>
                <a:cs typeface="Calibri"/>
                <a:sym typeface="Calibri"/>
              </a:rPr>
              <a:t>As the person moves closer and closer to the minima the slope would decrease and hence the person would take smaller and smaller steps. Hence the person can’t reach the exact minima but go as close as possible to it.</a:t>
            </a:r>
            <a:endParaRPr b="0" i="0" sz="1600" u="none" cap="none" strike="noStrike">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7"/>
          <p:cNvPicPr preferRelativeResize="0"/>
          <p:nvPr/>
        </p:nvPicPr>
        <p:blipFill rotWithShape="1">
          <a:blip r:embed="rId3">
            <a:alphaModFix/>
          </a:blip>
          <a:srcRect b="0" l="0" r="0" t="0"/>
          <a:stretch/>
        </p:blipFill>
        <p:spPr>
          <a:xfrm>
            <a:off x="1488600" y="1297080"/>
            <a:ext cx="6667200" cy="2771280"/>
          </a:xfrm>
          <a:prstGeom prst="rect">
            <a:avLst/>
          </a:prstGeom>
          <a:noFill/>
          <a:ln>
            <a:noFill/>
          </a:ln>
        </p:spPr>
      </p:pic>
      <p:sp>
        <p:nvSpPr>
          <p:cNvPr id="162" name="Google Shape;162;p27"/>
          <p:cNvSpPr/>
          <p:nvPr/>
        </p:nvSpPr>
        <p:spPr>
          <a:xfrm>
            <a:off x="494280" y="4182840"/>
            <a:ext cx="8358840" cy="11559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 sz="1600" u="none" cap="none" strike="noStrike">
                <a:solidFill>
                  <a:srgbClr val="000000"/>
                </a:solidFill>
                <a:highlight>
                  <a:srgbClr val="FFFFFF"/>
                </a:highlight>
                <a:latin typeface="Calibri"/>
                <a:ea typeface="Calibri"/>
                <a:cs typeface="Calibri"/>
                <a:sym typeface="Calibri"/>
              </a:rPr>
              <a:t>Hence the aim of a linear regression model should be to reduce the cost as much as possible but since it can never reach the absolute minima, we can stop training once the cost is saturated. </a:t>
            </a:r>
            <a:endParaRPr b="0" i="0" sz="16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 sz="1600" u="none" cap="none" strike="noStrike">
                <a:solidFill>
                  <a:srgbClr val="000000"/>
                </a:solidFill>
                <a:highlight>
                  <a:srgbClr val="FFFFFF"/>
                </a:highlight>
                <a:latin typeface="Calibri"/>
                <a:ea typeface="Calibri"/>
                <a:cs typeface="Calibri"/>
                <a:sym typeface="Calibri"/>
              </a:rPr>
              <a:t>(i.e the model can’t improve further)</a:t>
            </a:r>
            <a:r>
              <a:rPr b="0" i="0" lang="en" sz="1600" u="none" cap="none" strike="noStrike">
                <a:solidFill>
                  <a:srgbClr val="292929"/>
                </a:solidFill>
                <a:highlight>
                  <a:srgbClr val="FFFFFF"/>
                </a:highlight>
                <a:latin typeface="Georgia"/>
                <a:ea typeface="Georgia"/>
                <a:cs typeface="Georgia"/>
                <a:sym typeface="Georgia"/>
              </a:rPr>
              <a:t>.</a:t>
            </a:r>
            <a:endParaRPr b="0" i="0" sz="1600" u="none" cap="none" strike="noStrike">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nvSpPr>
        <p:spPr>
          <a:xfrm>
            <a:off x="729360" y="1318680"/>
            <a:ext cx="7688520" cy="534960"/>
          </a:xfrm>
          <a:prstGeom prst="rect">
            <a:avLst/>
          </a:prstGeom>
          <a:noFill/>
          <a:ln>
            <a:noFill/>
          </a:ln>
        </p:spPr>
        <p:txBody>
          <a:bodyPr anchorCtr="0" anchor="t" bIns="91425" lIns="91425" spcFirstLastPara="1" rIns="91425" wrap="square" tIns="91425">
            <a:normAutofit fontScale="86000"/>
          </a:bodyPr>
          <a:lstStyle/>
          <a:p>
            <a:pPr indent="0" lvl="0" marL="0" marR="0" rtl="0" algn="l">
              <a:lnSpc>
                <a:spcPct val="100000"/>
              </a:lnSpc>
              <a:spcBef>
                <a:spcPts val="0"/>
              </a:spcBef>
              <a:spcAft>
                <a:spcPts val="0"/>
              </a:spcAft>
              <a:buNone/>
            </a:pPr>
            <a:r>
              <a:rPr b="1" i="0" lang="en" sz="2600" u="none" cap="none" strike="noStrike">
                <a:solidFill>
                  <a:srgbClr val="1A1A1A"/>
                </a:solidFill>
                <a:latin typeface="Raleway"/>
                <a:ea typeface="Raleway"/>
                <a:cs typeface="Raleway"/>
                <a:sym typeface="Raleway"/>
              </a:rPr>
              <a:t>Some important points</a:t>
            </a:r>
            <a:endParaRPr b="0" i="0" sz="2600" u="none" cap="none" strike="noStrike">
              <a:solidFill>
                <a:srgbClr val="000000"/>
              </a:solidFill>
              <a:latin typeface="Arial"/>
              <a:ea typeface="Arial"/>
              <a:cs typeface="Arial"/>
              <a:sym typeface="Arial"/>
            </a:endParaRPr>
          </a:p>
        </p:txBody>
      </p:sp>
      <p:sp>
        <p:nvSpPr>
          <p:cNvPr id="168" name="Google Shape;168;p28"/>
          <p:cNvSpPr/>
          <p:nvPr/>
        </p:nvSpPr>
        <p:spPr>
          <a:xfrm>
            <a:off x="450000" y="1896840"/>
            <a:ext cx="8358120" cy="2953080"/>
          </a:xfrm>
          <a:prstGeom prst="rect">
            <a:avLst/>
          </a:prstGeom>
          <a:noFill/>
          <a:ln>
            <a:noFill/>
          </a:ln>
        </p:spPr>
        <p:txBody>
          <a:bodyPr anchorCtr="0" anchor="t" bIns="91425" lIns="91425" spcFirstLastPara="1" rIns="91425" wrap="square" tIns="91425">
            <a:noAutofit/>
          </a:bodyPr>
          <a:lstStyle/>
          <a:p>
            <a:pPr indent="-317160" lvl="0" marL="457200" marR="0" rtl="0" algn="l">
              <a:lnSpc>
                <a:spcPct val="100000"/>
              </a:lnSpc>
              <a:spcBef>
                <a:spcPts val="0"/>
              </a:spcBef>
              <a:spcAft>
                <a:spcPts val="0"/>
              </a:spcAft>
              <a:buClr>
                <a:srgbClr val="000000"/>
              </a:buClr>
              <a:buSzPts val="1400"/>
              <a:buFont typeface="Calibri"/>
              <a:buChar char="-"/>
            </a:pPr>
            <a:r>
              <a:rPr b="1" i="0" lang="en" sz="1400" u="none" cap="none" strike="noStrike">
                <a:solidFill>
                  <a:srgbClr val="000000"/>
                </a:solidFill>
                <a:highlight>
                  <a:srgbClr val="FFFFFF"/>
                </a:highlight>
                <a:latin typeface="Calibri"/>
                <a:ea typeface="Calibri"/>
                <a:cs typeface="Calibri"/>
                <a:sym typeface="Calibri"/>
              </a:rPr>
              <a:t>Learning rate:</a:t>
            </a:r>
            <a:r>
              <a:rPr b="0" i="0" lang="en" sz="1400" u="none" cap="none" strike="noStrike">
                <a:solidFill>
                  <a:srgbClr val="000000"/>
                </a:solidFill>
                <a:highlight>
                  <a:srgbClr val="FFFFFF"/>
                </a:highlight>
                <a:latin typeface="Calibri"/>
                <a:ea typeface="Calibri"/>
                <a:cs typeface="Calibri"/>
                <a:sym typeface="Calibri"/>
              </a:rPr>
              <a:t> whenever we update the values of m and c, we must ensure that we take sufficiently small steps so that it wouldn't overshoot or cross the minima and move to the other side. For example, if we are at the highest point on the peak the value of the slope at that point is very high and hence there is a high possibility that if we don’t scale down the step size we can overshoot and cross the minima.</a:t>
            </a:r>
            <a:br>
              <a:rPr b="0" i="0" lang="en" sz="1800" u="none" cap="none" strike="noStrike">
                <a:latin typeface="Arial"/>
                <a:ea typeface="Arial"/>
                <a:cs typeface="Arial"/>
                <a:sym typeface="Arial"/>
              </a:rPr>
            </a:br>
            <a:r>
              <a:rPr b="0" i="0" lang="en" sz="1400" u="none" cap="none" strike="noStrike">
                <a:solidFill>
                  <a:srgbClr val="000000"/>
                </a:solidFill>
                <a:highlight>
                  <a:srgbClr val="FFFFFF"/>
                </a:highlight>
                <a:latin typeface="Calibri"/>
                <a:ea typeface="Calibri"/>
                <a:cs typeface="Calibri"/>
                <a:sym typeface="Calibri"/>
              </a:rPr>
              <a:t> </a:t>
            </a:r>
            <a:endParaRPr b="0" i="0" sz="1400" u="none" cap="none" strike="noStrike">
              <a:latin typeface="Arial"/>
              <a:ea typeface="Arial"/>
              <a:cs typeface="Arial"/>
              <a:sym typeface="Arial"/>
            </a:endParaRPr>
          </a:p>
          <a:p>
            <a:pPr indent="-317160" lvl="0" marL="457200" marR="0" rtl="0" algn="l">
              <a:lnSpc>
                <a:spcPct val="100000"/>
              </a:lnSpc>
              <a:spcBef>
                <a:spcPts val="0"/>
              </a:spcBef>
              <a:spcAft>
                <a:spcPts val="0"/>
              </a:spcAft>
              <a:buClr>
                <a:srgbClr val="000000"/>
              </a:buClr>
              <a:buSzPts val="1400"/>
              <a:buFont typeface="Calibri"/>
              <a:buChar char="-"/>
            </a:pPr>
            <a:r>
              <a:rPr b="1" i="0" lang="en" sz="1400" u="none" cap="none" strike="noStrike">
                <a:solidFill>
                  <a:srgbClr val="000000"/>
                </a:solidFill>
                <a:highlight>
                  <a:srgbClr val="FFFFFF"/>
                </a:highlight>
                <a:latin typeface="Calibri"/>
                <a:ea typeface="Calibri"/>
                <a:cs typeface="Calibri"/>
                <a:sym typeface="Calibri"/>
              </a:rPr>
              <a:t>Initial values of m and c:</a:t>
            </a:r>
            <a:r>
              <a:rPr b="0" i="0" lang="en" sz="1400" u="none" cap="none" strike="noStrike">
                <a:solidFill>
                  <a:srgbClr val="000000"/>
                </a:solidFill>
                <a:highlight>
                  <a:srgbClr val="FFFFFF"/>
                </a:highlight>
                <a:latin typeface="Calibri"/>
                <a:ea typeface="Calibri"/>
                <a:cs typeface="Calibri"/>
                <a:sym typeface="Calibri"/>
              </a:rPr>
              <a:t> Frankly speaking, there is no ideal initial value. A common practise is to randomly initialize the starting values and proceed from there. </a:t>
            </a:r>
            <a:r>
              <a:rPr b="1" i="0" lang="en" sz="1400" u="none" cap="none" strike="noStrike">
                <a:solidFill>
                  <a:srgbClr val="000000"/>
                </a:solidFill>
                <a:highlight>
                  <a:srgbClr val="FFFFFF"/>
                </a:highlight>
                <a:latin typeface="Calibri"/>
                <a:ea typeface="Calibri"/>
                <a:cs typeface="Calibri"/>
                <a:sym typeface="Calibri"/>
              </a:rPr>
              <a:t>What happens when you initialize the values to 0??? </a:t>
            </a:r>
            <a:endParaRPr b="0" i="0" sz="1400" u="none" cap="none" strike="noStrike">
              <a:latin typeface="Arial"/>
              <a:ea typeface="Arial"/>
              <a:cs typeface="Arial"/>
              <a:sym typeface="Arial"/>
            </a:endParaRPr>
          </a:p>
          <a:p>
            <a:pPr indent="0" lvl="0" marL="457200" marR="0" rtl="0" algn="l">
              <a:lnSpc>
                <a:spcPct val="100000"/>
              </a:lnSpc>
              <a:spcBef>
                <a:spcPts val="0"/>
              </a:spcBef>
              <a:spcAft>
                <a:spcPts val="0"/>
              </a:spcAft>
              <a:buNone/>
            </a:pPr>
            <a:r>
              <a:t/>
            </a:r>
            <a:endParaRPr b="0" i="0" sz="1400" u="none" cap="none" strike="noStrike">
              <a:latin typeface="Arial"/>
              <a:ea typeface="Arial"/>
              <a:cs typeface="Arial"/>
              <a:sym typeface="Arial"/>
            </a:endParaRPr>
          </a:p>
          <a:p>
            <a:pPr indent="-317160" lvl="0" marL="457200" marR="0" rtl="0" algn="l">
              <a:lnSpc>
                <a:spcPct val="100000"/>
              </a:lnSpc>
              <a:spcBef>
                <a:spcPts val="0"/>
              </a:spcBef>
              <a:spcAft>
                <a:spcPts val="0"/>
              </a:spcAft>
              <a:buClr>
                <a:srgbClr val="000000"/>
              </a:buClr>
              <a:buSzPts val="1400"/>
              <a:buFont typeface="Calibri"/>
              <a:buChar char="-"/>
            </a:pPr>
            <a:r>
              <a:rPr b="1" i="0" lang="en" sz="1400" u="none" cap="none" strike="noStrike">
                <a:solidFill>
                  <a:srgbClr val="000000"/>
                </a:solidFill>
                <a:highlight>
                  <a:srgbClr val="FFFFFF"/>
                </a:highlight>
                <a:latin typeface="Calibri"/>
                <a:ea typeface="Calibri"/>
                <a:cs typeface="Calibri"/>
                <a:sym typeface="Calibri"/>
              </a:rPr>
              <a:t>Multiple optimas: </a:t>
            </a:r>
            <a:r>
              <a:rPr b="0" i="0" lang="en" sz="1400" u="none" cap="none" strike="noStrike">
                <a:solidFill>
                  <a:srgbClr val="000000"/>
                </a:solidFill>
                <a:highlight>
                  <a:srgbClr val="FFFFFF"/>
                </a:highlight>
                <a:latin typeface="Calibri"/>
                <a:ea typeface="Calibri"/>
                <a:cs typeface="Calibri"/>
                <a:sym typeface="Calibri"/>
              </a:rPr>
              <a:t>We have taken a simple ideal case, where there are no local minimas. There is high chance that the model can converge to these local minimas which is not entirely useful in our case.  </a:t>
            </a:r>
            <a:endParaRPr b="0" i="0" sz="1400" u="none" cap="none" strike="noStrike">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nvSpPr>
        <p:spPr>
          <a:xfrm>
            <a:off x="729360" y="1318680"/>
            <a:ext cx="7688520" cy="534960"/>
          </a:xfrm>
          <a:prstGeom prst="rect">
            <a:avLst/>
          </a:prstGeom>
          <a:noFill/>
          <a:ln>
            <a:noFill/>
          </a:ln>
        </p:spPr>
        <p:txBody>
          <a:bodyPr anchorCtr="0" anchor="t" bIns="91425" lIns="91425" spcFirstLastPara="1" rIns="91425" wrap="square" tIns="91425">
            <a:normAutofit fontScale="86000"/>
          </a:bodyPr>
          <a:lstStyle/>
          <a:p>
            <a:pPr indent="0" lvl="0" marL="0" marR="0" rtl="0" algn="l">
              <a:lnSpc>
                <a:spcPct val="100000"/>
              </a:lnSpc>
              <a:spcBef>
                <a:spcPts val="0"/>
              </a:spcBef>
              <a:spcAft>
                <a:spcPts val="0"/>
              </a:spcAft>
              <a:buNone/>
            </a:pPr>
            <a:r>
              <a:rPr b="1" i="0" lang="en" sz="2600" u="none" cap="none" strike="noStrike">
                <a:solidFill>
                  <a:srgbClr val="1A1A1A"/>
                </a:solidFill>
                <a:latin typeface="Raleway"/>
                <a:ea typeface="Raleway"/>
                <a:cs typeface="Raleway"/>
                <a:sym typeface="Raleway"/>
              </a:rPr>
              <a:t>Neural Networks</a:t>
            </a:r>
            <a:endParaRPr b="0" i="0" sz="2600" u="none" cap="none" strike="noStrike">
              <a:solidFill>
                <a:srgbClr val="000000"/>
              </a:solidFill>
              <a:latin typeface="Arial"/>
              <a:ea typeface="Arial"/>
              <a:cs typeface="Arial"/>
              <a:sym typeface="Arial"/>
            </a:endParaRPr>
          </a:p>
        </p:txBody>
      </p:sp>
      <p:sp>
        <p:nvSpPr>
          <p:cNvPr id="174" name="Google Shape;174;p29"/>
          <p:cNvSpPr txBox="1"/>
          <p:nvPr/>
        </p:nvSpPr>
        <p:spPr>
          <a:xfrm>
            <a:off x="729360" y="1945500"/>
            <a:ext cx="7688400" cy="22608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0" i="0" lang="en" sz="1600" u="none" cap="none" strike="noStrike">
                <a:solidFill>
                  <a:srgbClr val="000000"/>
                </a:solidFill>
                <a:highlight>
                  <a:srgbClr val="FFFFFF"/>
                </a:highlight>
                <a:latin typeface="Calibri"/>
                <a:ea typeface="Calibri"/>
                <a:cs typeface="Calibri"/>
                <a:sym typeface="Calibri"/>
              </a:rPr>
              <a:t>Neural Networks (also called ANNs) are the fundamental units in Deep Learning. When broken down, it can be understood as multiple linear regression units with some functions (also called activation functions) which help model complex mappings between the input and output</a:t>
            </a:r>
            <a:endParaRPr b="0" i="0" sz="16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pic>
        <p:nvPicPr>
          <p:cNvPr id="175" name="Google Shape;175;p29"/>
          <p:cNvPicPr preferRelativeResize="0"/>
          <p:nvPr/>
        </p:nvPicPr>
        <p:blipFill rotWithShape="1">
          <a:blip r:embed="rId3">
            <a:alphaModFix/>
          </a:blip>
          <a:srcRect b="0" l="0" r="0" t="0"/>
          <a:stretch/>
        </p:blipFill>
        <p:spPr>
          <a:xfrm>
            <a:off x="2809080" y="2806560"/>
            <a:ext cx="3063600" cy="21765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727800" y="1317247"/>
            <a:ext cx="7688400" cy="897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2800">
                <a:solidFill>
                  <a:schemeClr val="dk1"/>
                </a:solidFill>
                <a:latin typeface="Raleway"/>
                <a:ea typeface="Raleway"/>
                <a:cs typeface="Raleway"/>
                <a:sym typeface="Raleway"/>
              </a:rPr>
              <a:t>Neural Networks</a:t>
            </a:r>
            <a:endParaRPr b="1" sz="28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600">
                <a:solidFill>
                  <a:schemeClr val="dk1"/>
                </a:solidFill>
                <a:latin typeface="Raleway"/>
                <a:ea typeface="Raleway"/>
                <a:cs typeface="Raleway"/>
                <a:sym typeface="Raleway"/>
              </a:rPr>
              <a:t>A Neural Network consists of Input, Hidden and an Output Layer</a:t>
            </a:r>
            <a:endParaRPr sz="2800">
              <a:solidFill>
                <a:schemeClr val="dk1"/>
              </a:solidFill>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pic>
        <p:nvPicPr>
          <p:cNvPr id="181" name="Google Shape;181;p30"/>
          <p:cNvPicPr preferRelativeResize="0"/>
          <p:nvPr/>
        </p:nvPicPr>
        <p:blipFill>
          <a:blip r:embed="rId3">
            <a:alphaModFix/>
          </a:blip>
          <a:stretch>
            <a:fillRect/>
          </a:stretch>
        </p:blipFill>
        <p:spPr>
          <a:xfrm>
            <a:off x="2142425" y="2561023"/>
            <a:ext cx="4767401" cy="2351101"/>
          </a:xfrm>
          <a:prstGeom prst="rect">
            <a:avLst/>
          </a:prstGeom>
          <a:noFill/>
          <a:ln>
            <a:noFill/>
          </a:ln>
        </p:spPr>
      </p:pic>
      <p:sp>
        <p:nvSpPr>
          <p:cNvPr id="182" name="Google Shape;182;p30"/>
          <p:cNvSpPr txBox="1"/>
          <p:nvPr/>
        </p:nvSpPr>
        <p:spPr>
          <a:xfrm>
            <a:off x="2012100" y="2140275"/>
            <a:ext cx="106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Input Layer</a:t>
            </a:r>
            <a:endParaRPr>
              <a:solidFill>
                <a:schemeClr val="dk1"/>
              </a:solidFill>
              <a:latin typeface="Source Sans Pro"/>
              <a:ea typeface="Source Sans Pro"/>
              <a:cs typeface="Source Sans Pro"/>
              <a:sym typeface="Source Sans Pro"/>
            </a:endParaRPr>
          </a:p>
        </p:txBody>
      </p:sp>
      <p:sp>
        <p:nvSpPr>
          <p:cNvPr id="183" name="Google Shape;183;p30"/>
          <p:cNvSpPr txBox="1"/>
          <p:nvPr/>
        </p:nvSpPr>
        <p:spPr>
          <a:xfrm>
            <a:off x="3364875" y="2140275"/>
            <a:ext cx="134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Hidden Layer</a:t>
            </a:r>
            <a:endParaRPr>
              <a:solidFill>
                <a:schemeClr val="dk1"/>
              </a:solidFill>
              <a:latin typeface="Source Sans Pro"/>
              <a:ea typeface="Source Sans Pro"/>
              <a:cs typeface="Source Sans Pro"/>
              <a:sym typeface="Source Sans Pro"/>
            </a:endParaRPr>
          </a:p>
        </p:txBody>
      </p:sp>
      <p:sp>
        <p:nvSpPr>
          <p:cNvPr id="184" name="Google Shape;184;p30"/>
          <p:cNvSpPr txBox="1"/>
          <p:nvPr/>
        </p:nvSpPr>
        <p:spPr>
          <a:xfrm>
            <a:off x="4707375" y="2140275"/>
            <a:ext cx="120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Output Layer</a:t>
            </a:r>
            <a:endParaRPr>
              <a:solidFill>
                <a:schemeClr val="dk1"/>
              </a:solidFill>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31"/>
          <p:cNvPicPr preferRelativeResize="0"/>
          <p:nvPr/>
        </p:nvPicPr>
        <p:blipFill>
          <a:blip r:embed="rId3">
            <a:alphaModFix/>
          </a:blip>
          <a:stretch>
            <a:fillRect/>
          </a:stretch>
        </p:blipFill>
        <p:spPr>
          <a:xfrm>
            <a:off x="404675" y="2421775"/>
            <a:ext cx="8190249" cy="2502450"/>
          </a:xfrm>
          <a:prstGeom prst="rect">
            <a:avLst/>
          </a:prstGeom>
          <a:noFill/>
          <a:ln>
            <a:noFill/>
          </a:ln>
        </p:spPr>
      </p:pic>
      <p:pic>
        <p:nvPicPr>
          <p:cNvPr id="190" name="Google Shape;190;p31"/>
          <p:cNvPicPr preferRelativeResize="0"/>
          <p:nvPr/>
        </p:nvPicPr>
        <p:blipFill>
          <a:blip r:embed="rId4">
            <a:alphaModFix/>
          </a:blip>
          <a:stretch>
            <a:fillRect/>
          </a:stretch>
        </p:blipFill>
        <p:spPr>
          <a:xfrm>
            <a:off x="4366938" y="557525"/>
            <a:ext cx="4227988" cy="1623325"/>
          </a:xfrm>
          <a:prstGeom prst="rect">
            <a:avLst/>
          </a:prstGeom>
          <a:noFill/>
          <a:ln>
            <a:noFill/>
          </a:ln>
        </p:spPr>
      </p:pic>
      <p:pic>
        <p:nvPicPr>
          <p:cNvPr id="191" name="Google Shape;191;p31"/>
          <p:cNvPicPr preferRelativeResize="0"/>
          <p:nvPr/>
        </p:nvPicPr>
        <p:blipFill>
          <a:blip r:embed="rId5">
            <a:alphaModFix/>
          </a:blip>
          <a:stretch>
            <a:fillRect/>
          </a:stretch>
        </p:blipFill>
        <p:spPr>
          <a:xfrm>
            <a:off x="404675" y="557537"/>
            <a:ext cx="3291658" cy="1623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type="title"/>
          </p:nvPr>
        </p:nvSpPr>
        <p:spPr>
          <a:xfrm>
            <a:off x="727810" y="1265280"/>
            <a:ext cx="7688400" cy="534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2500">
                <a:solidFill>
                  <a:schemeClr val="dk1"/>
                </a:solidFill>
                <a:latin typeface="Raleway"/>
                <a:ea typeface="Raleway"/>
                <a:cs typeface="Raleway"/>
                <a:sym typeface="Raleway"/>
              </a:rPr>
              <a:t>Forward Propagation : Vectorized Implementation</a:t>
            </a:r>
            <a:endParaRPr b="1" sz="2500">
              <a:solidFill>
                <a:schemeClr val="dk1"/>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727810" y="1211905"/>
            <a:ext cx="7688400" cy="534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dk1"/>
                </a:solidFill>
                <a:latin typeface="Raleway"/>
                <a:ea typeface="Raleway"/>
                <a:cs typeface="Raleway"/>
                <a:sym typeface="Raleway"/>
              </a:rPr>
              <a:t>Loss Function</a:t>
            </a:r>
            <a:endParaRPr b="1" sz="3000">
              <a:solidFill>
                <a:schemeClr val="dk1"/>
              </a:solidFill>
              <a:latin typeface="Raleway"/>
              <a:ea typeface="Raleway"/>
              <a:cs typeface="Raleway"/>
              <a:sym typeface="Raleway"/>
            </a:endParaRPr>
          </a:p>
        </p:txBody>
      </p:sp>
      <p:sp>
        <p:nvSpPr>
          <p:cNvPr id="202" name="Google Shape;202;p33"/>
          <p:cNvSpPr txBox="1"/>
          <p:nvPr>
            <p:ph idx="1" type="body"/>
          </p:nvPr>
        </p:nvSpPr>
        <p:spPr>
          <a:xfrm>
            <a:off x="729360" y="2079000"/>
            <a:ext cx="7688400" cy="2260800"/>
          </a:xfrm>
          <a:prstGeom prst="rect">
            <a:avLst/>
          </a:prstGeom>
        </p:spPr>
        <p:txBody>
          <a:bodyPr anchorCtr="0" anchor="t" bIns="0" lIns="0" spcFirstLastPara="1" rIns="0" wrap="square" tIns="0">
            <a:norm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The loss function is the technique of evaluating “the performance of our algorithm/model”. It takes both predicted outputs by the model and actual outputs and calculates how much wrong the model was in its prediction. It outputs a higher number if our predictions differ a lot from the actual values. </a:t>
            </a:r>
            <a:endParaRPr sz="16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a:p>
            <a:pPr indent="0" lvl="0" marL="0" rtl="0" algn="l">
              <a:spcBef>
                <a:spcPts val="1200"/>
              </a:spcBef>
              <a:spcAft>
                <a:spcPts val="0"/>
              </a:spcAft>
              <a:buNone/>
            </a:pPr>
            <a:r>
              <a:t/>
            </a:r>
            <a:endParaRPr sz="1600">
              <a:solidFill>
                <a:schemeClr val="dk1"/>
              </a:solidFill>
              <a:latin typeface="Calibri"/>
              <a:ea typeface="Calibri"/>
              <a:cs typeface="Calibri"/>
              <a:sym typeface="Calibri"/>
            </a:endParaRPr>
          </a:p>
        </p:txBody>
      </p:sp>
      <p:pic>
        <p:nvPicPr>
          <p:cNvPr id="203" name="Google Shape;203;p33"/>
          <p:cNvPicPr preferRelativeResize="0"/>
          <p:nvPr/>
        </p:nvPicPr>
        <p:blipFill>
          <a:blip r:embed="rId3">
            <a:alphaModFix/>
          </a:blip>
          <a:stretch>
            <a:fillRect/>
          </a:stretch>
        </p:blipFill>
        <p:spPr>
          <a:xfrm>
            <a:off x="500812" y="3296251"/>
            <a:ext cx="8142373" cy="1396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nvSpPr>
        <p:spPr>
          <a:xfrm>
            <a:off x="729360" y="1318680"/>
            <a:ext cx="7688520" cy="534960"/>
          </a:xfrm>
          <a:prstGeom prst="rect">
            <a:avLst/>
          </a:prstGeom>
          <a:noFill/>
          <a:ln>
            <a:noFill/>
          </a:ln>
        </p:spPr>
        <p:txBody>
          <a:bodyPr anchorCtr="0" anchor="t" bIns="91425" lIns="91425" spcFirstLastPara="1" rIns="91425" wrap="square" tIns="91425">
            <a:normAutofit fontScale="86000"/>
          </a:bodyPr>
          <a:lstStyle/>
          <a:p>
            <a:pPr indent="0" lvl="0" marL="0" marR="0" rtl="0" algn="l">
              <a:lnSpc>
                <a:spcPct val="100000"/>
              </a:lnSpc>
              <a:spcBef>
                <a:spcPts val="0"/>
              </a:spcBef>
              <a:spcAft>
                <a:spcPts val="0"/>
              </a:spcAft>
              <a:buNone/>
            </a:pPr>
            <a:r>
              <a:rPr b="1" i="0" lang="en" sz="2600" u="none" cap="none" strike="noStrike">
                <a:solidFill>
                  <a:srgbClr val="1A1A1A"/>
                </a:solidFill>
                <a:latin typeface="Raleway"/>
                <a:ea typeface="Raleway"/>
                <a:cs typeface="Raleway"/>
                <a:sym typeface="Raleway"/>
              </a:rPr>
              <a:t>Machine Learning</a:t>
            </a:r>
            <a:endParaRPr b="0" i="0" sz="2600" u="none" cap="none" strike="noStrike">
              <a:solidFill>
                <a:srgbClr val="000000"/>
              </a:solidFill>
              <a:latin typeface="Arial"/>
              <a:ea typeface="Arial"/>
              <a:cs typeface="Arial"/>
              <a:sym typeface="Arial"/>
            </a:endParaRPr>
          </a:p>
        </p:txBody>
      </p:sp>
      <p:sp>
        <p:nvSpPr>
          <p:cNvPr id="76" name="Google Shape;76;p16"/>
          <p:cNvSpPr txBox="1"/>
          <p:nvPr/>
        </p:nvSpPr>
        <p:spPr>
          <a:xfrm>
            <a:off x="729360" y="2079000"/>
            <a:ext cx="7688520" cy="22608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i="0" lang="en" sz="1600" u="none" cap="none" strike="noStrike">
                <a:solidFill>
                  <a:srgbClr val="000000"/>
                </a:solidFill>
                <a:highlight>
                  <a:srgbClr val="FFFFFF"/>
                </a:highlight>
                <a:latin typeface="Calibri"/>
                <a:ea typeface="Calibri"/>
                <a:cs typeface="Calibri"/>
                <a:sym typeface="Calibri"/>
              </a:rPr>
              <a:t>So is Artificial Intelligence and Machine learning the same?</a:t>
            </a:r>
            <a:r>
              <a:rPr b="0" i="0" lang="en" sz="1600" u="none" cap="none" strike="noStrike">
                <a:solidFill>
                  <a:srgbClr val="000000"/>
                </a:solidFill>
                <a:highlight>
                  <a:srgbClr val="FFFFFF"/>
                </a:highlight>
                <a:latin typeface="Calibri"/>
                <a:ea typeface="Calibri"/>
                <a:cs typeface="Calibri"/>
                <a:sym typeface="Calibri"/>
              </a:rPr>
              <a:t> Not really. Artificial Intelligence is a broader concept while machine learning is a very common application of AI.</a:t>
            </a:r>
            <a:endParaRPr b="0" i="0" sz="1600" u="none" cap="none" strike="noStrike">
              <a:solidFill>
                <a:srgbClr val="000000"/>
              </a:solidFill>
              <a:latin typeface="Arial"/>
              <a:ea typeface="Arial"/>
              <a:cs typeface="Arial"/>
              <a:sym typeface="Arial"/>
            </a:endParaRPr>
          </a:p>
          <a:p>
            <a:pPr indent="0" lvl="0" marL="0" marR="0" rtl="0" algn="l">
              <a:lnSpc>
                <a:spcPct val="115000"/>
              </a:lnSpc>
              <a:spcBef>
                <a:spcPts val="1199"/>
              </a:spcBef>
              <a:spcAft>
                <a:spcPts val="0"/>
              </a:spcAft>
              <a:buNone/>
            </a:pPr>
            <a:r>
              <a:rPr b="0" i="0" lang="en" sz="1600" u="none" cap="none" strike="noStrike">
                <a:solidFill>
                  <a:srgbClr val="000000"/>
                </a:solidFill>
                <a:highlight>
                  <a:srgbClr val="FFFFFF"/>
                </a:highlight>
                <a:latin typeface="Calibri"/>
                <a:ea typeface="Calibri"/>
                <a:cs typeface="Calibri"/>
                <a:sym typeface="Calibri"/>
              </a:rPr>
              <a:t>For example: If we give computer information about weather patterns for the last few years. The computer can use “machine learning” algorithms to predict the weather condition tomorrow or the day after and so on.</a:t>
            </a:r>
            <a:endParaRPr b="0" i="0" sz="1600" u="none" cap="none" strike="noStrike">
              <a:solidFill>
                <a:srgbClr val="000000"/>
              </a:solidFill>
              <a:latin typeface="Arial"/>
              <a:ea typeface="Arial"/>
              <a:cs typeface="Arial"/>
              <a:sym typeface="Arial"/>
            </a:endParaRPr>
          </a:p>
          <a:p>
            <a:pPr indent="0" lvl="0" marL="0" marR="0" rtl="0" algn="l">
              <a:lnSpc>
                <a:spcPct val="115000"/>
              </a:lnSpc>
              <a:spcBef>
                <a:spcPts val="1199"/>
              </a:spcBef>
              <a:spcAft>
                <a:spcPts val="0"/>
              </a:spcAft>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729360" y="1318680"/>
            <a:ext cx="7688400" cy="534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2500">
                <a:latin typeface="Raleway"/>
                <a:ea typeface="Raleway"/>
                <a:cs typeface="Raleway"/>
                <a:sym typeface="Raleway"/>
              </a:rPr>
              <a:t>Gradient Descent</a:t>
            </a:r>
            <a:endParaRPr b="1" sz="2500">
              <a:latin typeface="Raleway"/>
              <a:ea typeface="Raleway"/>
              <a:cs typeface="Raleway"/>
              <a:sym typeface="Raleway"/>
            </a:endParaRPr>
          </a:p>
        </p:txBody>
      </p:sp>
      <p:pic>
        <p:nvPicPr>
          <p:cNvPr id="209" name="Google Shape;209;p34"/>
          <p:cNvPicPr preferRelativeResize="0"/>
          <p:nvPr/>
        </p:nvPicPr>
        <p:blipFill>
          <a:blip r:embed="rId3">
            <a:alphaModFix/>
          </a:blip>
          <a:stretch>
            <a:fillRect/>
          </a:stretch>
        </p:blipFill>
        <p:spPr>
          <a:xfrm>
            <a:off x="2451138" y="1853575"/>
            <a:ext cx="4241725" cy="3181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ph type="title"/>
          </p:nvPr>
        </p:nvSpPr>
        <p:spPr>
          <a:xfrm>
            <a:off x="727810" y="1229680"/>
            <a:ext cx="7688400" cy="534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dk1"/>
                </a:solidFill>
                <a:latin typeface="Raleway"/>
                <a:ea typeface="Raleway"/>
                <a:cs typeface="Raleway"/>
                <a:sym typeface="Raleway"/>
              </a:rPr>
              <a:t>Backpropagation</a:t>
            </a:r>
            <a:endParaRPr b="1" sz="3000">
              <a:solidFill>
                <a:schemeClr val="dk1"/>
              </a:solidFill>
              <a:latin typeface="Raleway"/>
              <a:ea typeface="Raleway"/>
              <a:cs typeface="Raleway"/>
              <a:sym typeface="Raleway"/>
            </a:endParaRPr>
          </a:p>
        </p:txBody>
      </p:sp>
      <p:sp>
        <p:nvSpPr>
          <p:cNvPr id="215" name="Google Shape;215;p35"/>
          <p:cNvSpPr txBox="1"/>
          <p:nvPr>
            <p:ph idx="1" type="body"/>
          </p:nvPr>
        </p:nvSpPr>
        <p:spPr>
          <a:xfrm>
            <a:off x="729360" y="1853575"/>
            <a:ext cx="7688400" cy="2260800"/>
          </a:xfrm>
          <a:prstGeom prst="rect">
            <a:avLst/>
          </a:prstGeom>
        </p:spPr>
        <p:txBody>
          <a:bodyPr anchorCtr="0" anchor="t" bIns="0" lIns="0" spcFirstLastPara="1" rIns="0" wrap="square" tIns="0">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Backpropagation, short for "backward propagation of errors," is </a:t>
            </a:r>
            <a:r>
              <a:rPr b="1" lang="en" sz="1400">
                <a:solidFill>
                  <a:schemeClr val="dk1"/>
                </a:solidFill>
                <a:latin typeface="Calibri"/>
                <a:ea typeface="Calibri"/>
                <a:cs typeface="Calibri"/>
                <a:sym typeface="Calibri"/>
              </a:rPr>
              <a:t>an algorithm for supervised learning of artificial neural networks using gradient descent</a:t>
            </a:r>
            <a:r>
              <a:rPr lang="en" sz="1400">
                <a:solidFill>
                  <a:schemeClr val="dk1"/>
                </a:solidFill>
                <a:latin typeface="Calibri"/>
                <a:ea typeface="Calibri"/>
                <a:cs typeface="Calibri"/>
                <a:sym typeface="Calibri"/>
              </a:rPr>
              <a:t>. Given an artificial neural network and an error function, the method calculates the gradient of the error function with respect to the neural network’s weights.</a:t>
            </a:r>
            <a:endParaRPr sz="1400">
              <a:solidFill>
                <a:schemeClr val="dk1"/>
              </a:solidFill>
              <a:latin typeface="Calibri"/>
              <a:ea typeface="Calibri"/>
              <a:cs typeface="Calibri"/>
              <a:sym typeface="Calibri"/>
            </a:endParaRPr>
          </a:p>
          <a:p>
            <a:pPr indent="0" lvl="0" marL="0" rtl="0" algn="l">
              <a:spcBef>
                <a:spcPts val="1200"/>
              </a:spcBef>
              <a:spcAft>
                <a:spcPts val="0"/>
              </a:spcAft>
              <a:buNone/>
            </a:pPr>
            <a:r>
              <a:t/>
            </a:r>
            <a:endParaRPr sz="1400">
              <a:solidFill>
                <a:schemeClr val="dk1"/>
              </a:solidFill>
              <a:latin typeface="Calibri"/>
              <a:ea typeface="Calibri"/>
              <a:cs typeface="Calibri"/>
              <a:sym typeface="Calibri"/>
            </a:endParaRPr>
          </a:p>
        </p:txBody>
      </p:sp>
      <p:pic>
        <p:nvPicPr>
          <p:cNvPr id="216" name="Google Shape;216;p35">
            <a:hlinkClick r:id="rId3"/>
          </p:cNvPr>
          <p:cNvPicPr preferRelativeResize="0"/>
          <p:nvPr/>
        </p:nvPicPr>
        <p:blipFill>
          <a:blip r:embed="rId4">
            <a:alphaModFix/>
          </a:blip>
          <a:stretch>
            <a:fillRect/>
          </a:stretch>
        </p:blipFill>
        <p:spPr>
          <a:xfrm>
            <a:off x="2388962" y="2634225"/>
            <a:ext cx="4366074" cy="2455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729360" y="1318680"/>
            <a:ext cx="7688400" cy="534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3000">
                <a:latin typeface="Raleway"/>
                <a:ea typeface="Raleway"/>
                <a:cs typeface="Raleway"/>
                <a:sym typeface="Raleway"/>
              </a:rPr>
              <a:t>Normalisations</a:t>
            </a:r>
            <a:endParaRPr b="1" sz="3000">
              <a:latin typeface="Raleway"/>
              <a:ea typeface="Raleway"/>
              <a:cs typeface="Raleway"/>
              <a:sym typeface="Raleway"/>
            </a:endParaRPr>
          </a:p>
        </p:txBody>
      </p:sp>
      <p:sp>
        <p:nvSpPr>
          <p:cNvPr id="222" name="Google Shape;222;p36"/>
          <p:cNvSpPr txBox="1"/>
          <p:nvPr>
            <p:ph idx="1" type="body"/>
          </p:nvPr>
        </p:nvSpPr>
        <p:spPr>
          <a:xfrm>
            <a:off x="729360" y="1853575"/>
            <a:ext cx="7688400" cy="2260800"/>
          </a:xfrm>
          <a:prstGeom prst="rect">
            <a:avLst/>
          </a:prstGeom>
        </p:spPr>
        <p:txBody>
          <a:bodyPr anchorCtr="0" anchor="t" bIns="0" lIns="0" spcFirstLastPara="1" rIns="0" wrap="square" tIns="0">
            <a:noAutofit/>
          </a:bodyPr>
          <a:lstStyle/>
          <a:p>
            <a:pPr indent="0" lvl="0" marL="0" rtl="0" algn="l">
              <a:lnSpc>
                <a:spcPct val="105000"/>
              </a:lnSpc>
              <a:spcBef>
                <a:spcPts val="0"/>
              </a:spcBef>
              <a:spcAft>
                <a:spcPts val="0"/>
              </a:spcAft>
              <a:buClr>
                <a:schemeClr val="dk1"/>
              </a:buClr>
              <a:buSzPts val="935"/>
              <a:buFont typeface="Arial"/>
              <a:buNone/>
            </a:pPr>
            <a:r>
              <a:rPr lang="en" sz="1629">
                <a:solidFill>
                  <a:schemeClr val="dk1"/>
                </a:solidFill>
                <a:latin typeface="Source Sans Pro"/>
                <a:ea typeface="Source Sans Pro"/>
                <a:cs typeface="Source Sans Pro"/>
                <a:sym typeface="Source Sans Pro"/>
              </a:rPr>
              <a:t>Sometimes while calculating the gradients, they can blow up or vanish to 0 because you apply chain rule so many times that the gradients can sometimes become 0 or blow up to infinity. To avoid this we normalise the neurons( values in the hidden layers ) so that they always stay between some certain values like 0 and 1 so that this helps to tackle the problem of vanishing or exploding gradients. Normalisation also helps to train faster. </a:t>
            </a:r>
            <a:endParaRPr sz="1629">
              <a:solidFill>
                <a:schemeClr val="dk1"/>
              </a:solidFill>
              <a:latin typeface="Source Sans Pro"/>
              <a:ea typeface="Source Sans Pro"/>
              <a:cs typeface="Source Sans Pro"/>
              <a:sym typeface="Source Sans Pro"/>
            </a:endParaRPr>
          </a:p>
          <a:p>
            <a:pPr indent="0" lvl="0" marL="0" rtl="0" algn="l">
              <a:lnSpc>
                <a:spcPct val="105000"/>
              </a:lnSpc>
              <a:spcBef>
                <a:spcPts val="1200"/>
              </a:spcBef>
              <a:spcAft>
                <a:spcPts val="0"/>
              </a:spcAft>
              <a:buClr>
                <a:schemeClr val="dk1"/>
              </a:buClr>
              <a:buSzPts val="935"/>
              <a:buFont typeface="Arial"/>
              <a:buNone/>
            </a:pPr>
            <a:r>
              <a:rPr lang="en" sz="1629">
                <a:solidFill>
                  <a:schemeClr val="dk1"/>
                </a:solidFill>
                <a:latin typeface="Source Sans Pro"/>
                <a:ea typeface="Source Sans Pro"/>
                <a:cs typeface="Source Sans Pro"/>
                <a:sym typeface="Source Sans Pro"/>
              </a:rPr>
              <a:t>There are different types of normalisation like Batch Normalisation, Layer Normalisation, Instance Normalisation etc. Batch Normalisation is used 90% of the time.</a:t>
            </a:r>
            <a:endParaRPr sz="1629">
              <a:solidFill>
                <a:schemeClr val="dk1"/>
              </a:solidFill>
              <a:latin typeface="Source Sans Pro"/>
              <a:ea typeface="Source Sans Pro"/>
              <a:cs typeface="Source Sans Pro"/>
              <a:sym typeface="Source Sans Pro"/>
            </a:endParaRPr>
          </a:p>
          <a:p>
            <a:pPr indent="0" lvl="0" marL="0" rtl="0" algn="l">
              <a:lnSpc>
                <a:spcPct val="90000"/>
              </a:lnSpc>
              <a:spcBef>
                <a:spcPts val="1200"/>
              </a:spcBef>
              <a:spcAft>
                <a:spcPts val="0"/>
              </a:spcAft>
              <a:buSzPts val="935"/>
              <a:buNone/>
            </a:pPr>
            <a:r>
              <a:t/>
            </a:r>
            <a:endParaRPr sz="1629">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37"/>
          <p:cNvPicPr preferRelativeResize="0"/>
          <p:nvPr/>
        </p:nvPicPr>
        <p:blipFill>
          <a:blip r:embed="rId3">
            <a:alphaModFix/>
          </a:blip>
          <a:stretch>
            <a:fillRect/>
          </a:stretch>
        </p:blipFill>
        <p:spPr>
          <a:xfrm>
            <a:off x="152400" y="1754175"/>
            <a:ext cx="8839201" cy="228023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8"/>
          <p:cNvSpPr txBox="1"/>
          <p:nvPr/>
        </p:nvSpPr>
        <p:spPr>
          <a:xfrm>
            <a:off x="729360" y="1318680"/>
            <a:ext cx="7688520" cy="534960"/>
          </a:xfrm>
          <a:prstGeom prst="rect">
            <a:avLst/>
          </a:prstGeom>
          <a:noFill/>
          <a:ln>
            <a:noFill/>
          </a:ln>
        </p:spPr>
        <p:txBody>
          <a:bodyPr anchorCtr="0" anchor="t" bIns="91425" lIns="91425" spcFirstLastPara="1" rIns="91425" wrap="square" tIns="91425">
            <a:normAutofit fontScale="86000"/>
          </a:bodyPr>
          <a:lstStyle/>
          <a:p>
            <a:pPr indent="0" lvl="0" marL="0" marR="0" rtl="0" algn="l">
              <a:lnSpc>
                <a:spcPct val="100000"/>
              </a:lnSpc>
              <a:spcBef>
                <a:spcPts val="0"/>
              </a:spcBef>
              <a:spcAft>
                <a:spcPts val="0"/>
              </a:spcAft>
              <a:buNone/>
            </a:pPr>
            <a:r>
              <a:rPr b="1" i="0" lang="en" sz="2600" u="none" cap="none" strike="noStrike">
                <a:solidFill>
                  <a:srgbClr val="1A1A1A"/>
                </a:solidFill>
                <a:latin typeface="Raleway"/>
                <a:ea typeface="Raleway"/>
                <a:cs typeface="Raleway"/>
                <a:sym typeface="Raleway"/>
              </a:rPr>
              <a:t>Activation Functions</a:t>
            </a:r>
            <a:endParaRPr b="0" i="0" sz="2600" u="none" cap="none" strike="noStrike">
              <a:solidFill>
                <a:srgbClr val="000000"/>
              </a:solidFill>
              <a:latin typeface="Arial"/>
              <a:ea typeface="Arial"/>
              <a:cs typeface="Arial"/>
              <a:sym typeface="Arial"/>
            </a:endParaRPr>
          </a:p>
        </p:txBody>
      </p:sp>
      <p:pic>
        <p:nvPicPr>
          <p:cNvPr id="233" name="Google Shape;233;p38"/>
          <p:cNvPicPr preferRelativeResize="0"/>
          <p:nvPr/>
        </p:nvPicPr>
        <p:blipFill rotWithShape="1">
          <a:blip r:embed="rId3">
            <a:alphaModFix/>
          </a:blip>
          <a:srcRect b="0" l="0" r="0" t="0"/>
          <a:stretch/>
        </p:blipFill>
        <p:spPr>
          <a:xfrm>
            <a:off x="364680" y="1996920"/>
            <a:ext cx="2508840" cy="2156760"/>
          </a:xfrm>
          <a:prstGeom prst="rect">
            <a:avLst/>
          </a:prstGeom>
          <a:noFill/>
          <a:ln>
            <a:noFill/>
          </a:ln>
        </p:spPr>
      </p:pic>
      <p:pic>
        <p:nvPicPr>
          <p:cNvPr id="234" name="Google Shape;234;p38"/>
          <p:cNvPicPr preferRelativeResize="0"/>
          <p:nvPr/>
        </p:nvPicPr>
        <p:blipFill rotWithShape="1">
          <a:blip r:embed="rId4">
            <a:alphaModFix/>
          </a:blip>
          <a:srcRect b="0" l="0" r="0" t="0"/>
          <a:stretch/>
        </p:blipFill>
        <p:spPr>
          <a:xfrm>
            <a:off x="3579120" y="2161080"/>
            <a:ext cx="2333520" cy="1776960"/>
          </a:xfrm>
          <a:prstGeom prst="rect">
            <a:avLst/>
          </a:prstGeom>
          <a:noFill/>
          <a:ln>
            <a:noFill/>
          </a:ln>
        </p:spPr>
      </p:pic>
      <p:pic>
        <p:nvPicPr>
          <p:cNvPr id="235" name="Google Shape;235;p38"/>
          <p:cNvPicPr preferRelativeResize="0"/>
          <p:nvPr/>
        </p:nvPicPr>
        <p:blipFill rotWithShape="1">
          <a:blip r:embed="rId5">
            <a:alphaModFix/>
          </a:blip>
          <a:srcRect b="0" l="0" r="0" t="0"/>
          <a:stretch/>
        </p:blipFill>
        <p:spPr>
          <a:xfrm>
            <a:off x="6112440" y="1925280"/>
            <a:ext cx="2675880" cy="2300400"/>
          </a:xfrm>
          <a:prstGeom prst="rect">
            <a:avLst/>
          </a:prstGeom>
          <a:noFill/>
          <a:ln>
            <a:noFill/>
          </a:ln>
        </p:spPr>
      </p:pic>
      <p:sp>
        <p:nvSpPr>
          <p:cNvPr id="236" name="Google Shape;236;p38"/>
          <p:cNvSpPr/>
          <p:nvPr/>
        </p:nvSpPr>
        <p:spPr>
          <a:xfrm>
            <a:off x="1195920" y="4037760"/>
            <a:ext cx="803520" cy="3963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Lato"/>
                <a:ea typeface="Lato"/>
                <a:cs typeface="Lato"/>
                <a:sym typeface="Lato"/>
              </a:rPr>
              <a:t>sigmoid</a:t>
            </a:r>
            <a:endParaRPr b="0" i="0" sz="1400" u="none" cap="none" strike="noStrike">
              <a:latin typeface="Arial"/>
              <a:ea typeface="Arial"/>
              <a:cs typeface="Arial"/>
              <a:sym typeface="Arial"/>
            </a:endParaRPr>
          </a:p>
        </p:txBody>
      </p:sp>
      <p:sp>
        <p:nvSpPr>
          <p:cNvPr id="237" name="Google Shape;237;p38"/>
          <p:cNvSpPr/>
          <p:nvPr/>
        </p:nvSpPr>
        <p:spPr>
          <a:xfrm>
            <a:off x="4344480" y="4074480"/>
            <a:ext cx="803520" cy="3963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Lato"/>
                <a:ea typeface="Lato"/>
                <a:cs typeface="Lato"/>
                <a:sym typeface="Lato"/>
              </a:rPr>
              <a:t>tanh</a:t>
            </a:r>
            <a:endParaRPr b="0" i="0" sz="1400" u="none" cap="none" strike="noStrike">
              <a:latin typeface="Arial"/>
              <a:ea typeface="Arial"/>
              <a:cs typeface="Arial"/>
              <a:sym typeface="Arial"/>
            </a:endParaRPr>
          </a:p>
        </p:txBody>
      </p:sp>
      <p:sp>
        <p:nvSpPr>
          <p:cNvPr id="238" name="Google Shape;238;p38"/>
          <p:cNvSpPr/>
          <p:nvPr/>
        </p:nvSpPr>
        <p:spPr>
          <a:xfrm>
            <a:off x="7158600" y="4074480"/>
            <a:ext cx="803520" cy="3963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Lato"/>
                <a:ea typeface="Lato"/>
                <a:cs typeface="Lato"/>
                <a:sym typeface="Lato"/>
              </a:rPr>
              <a:t>ReLU</a:t>
            </a:r>
            <a:endParaRPr b="0" i="0" sz="1400" u="none" cap="none" strike="noStrike">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773885" y="597880"/>
            <a:ext cx="7688400" cy="5349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latin typeface="Raleway"/>
                <a:ea typeface="Raleway"/>
                <a:cs typeface="Raleway"/>
                <a:sym typeface="Raleway"/>
              </a:rPr>
              <a:t>Activation Function</a:t>
            </a:r>
            <a:endParaRPr b="1" sz="3000">
              <a:solidFill>
                <a:schemeClr val="dk1"/>
              </a:solidFill>
              <a:latin typeface="Raleway"/>
              <a:ea typeface="Raleway"/>
              <a:cs typeface="Raleway"/>
              <a:sym typeface="Raleway"/>
            </a:endParaRPr>
          </a:p>
        </p:txBody>
      </p:sp>
      <p:sp>
        <p:nvSpPr>
          <p:cNvPr id="244" name="Google Shape;244;p39"/>
          <p:cNvSpPr txBox="1"/>
          <p:nvPr>
            <p:ph idx="1" type="body"/>
          </p:nvPr>
        </p:nvSpPr>
        <p:spPr>
          <a:xfrm>
            <a:off x="729350" y="1343725"/>
            <a:ext cx="7688400" cy="29961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 sz="2000">
                <a:solidFill>
                  <a:schemeClr val="dk1"/>
                </a:solidFill>
                <a:latin typeface="Calibri"/>
                <a:ea typeface="Calibri"/>
                <a:cs typeface="Calibri"/>
                <a:sym typeface="Calibri"/>
              </a:rPr>
              <a:t>An Activation Function helps the model learn non-linear features. Without the activation function, it would only model linear functions which is bad in cases where the data is a non-linear data(99% of the time, the data is non-linear). </a:t>
            </a:r>
            <a:endParaRPr sz="2000">
              <a:solidFill>
                <a:schemeClr val="dk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lang="en" sz="2000">
                <a:solidFill>
                  <a:schemeClr val="dk1"/>
                </a:solidFill>
                <a:latin typeface="Calibri"/>
                <a:ea typeface="Calibri"/>
                <a:cs typeface="Calibri"/>
                <a:sym typeface="Calibri"/>
              </a:rPr>
              <a:t>Different types of Activation functions used often: </a:t>
            </a:r>
            <a:endParaRPr sz="2000">
              <a:solidFill>
                <a:schemeClr val="dk1"/>
              </a:solidFill>
              <a:latin typeface="Calibri"/>
              <a:ea typeface="Calibri"/>
              <a:cs typeface="Calibri"/>
              <a:sym typeface="Calibri"/>
            </a:endParaRPr>
          </a:p>
          <a:p>
            <a:pPr indent="-330200" lvl="0" marL="457200" rtl="0" algn="l">
              <a:lnSpc>
                <a:spcPct val="90000"/>
              </a:lnSpc>
              <a:spcBef>
                <a:spcPts val="0"/>
              </a:spcBef>
              <a:spcAft>
                <a:spcPts val="0"/>
              </a:spcAft>
              <a:buClr>
                <a:schemeClr val="dk1"/>
              </a:buClr>
              <a:buSzPts val="1600"/>
              <a:buFont typeface="Calibri"/>
              <a:buAutoNum type="arabicPeriod"/>
            </a:pPr>
            <a:r>
              <a:rPr lang="en" sz="2000">
                <a:solidFill>
                  <a:schemeClr val="dk1"/>
                </a:solidFill>
                <a:latin typeface="Calibri"/>
                <a:ea typeface="Calibri"/>
                <a:cs typeface="Calibri"/>
                <a:sym typeface="Calibri"/>
              </a:rPr>
              <a:t>ReLU</a:t>
            </a:r>
            <a:endParaRPr sz="2000">
              <a:solidFill>
                <a:schemeClr val="dk1"/>
              </a:solidFill>
              <a:latin typeface="Calibri"/>
              <a:ea typeface="Calibri"/>
              <a:cs typeface="Calibri"/>
              <a:sym typeface="Calibri"/>
            </a:endParaRPr>
          </a:p>
          <a:p>
            <a:pPr indent="-330200" lvl="0" marL="457200" rtl="0" algn="l">
              <a:lnSpc>
                <a:spcPct val="90000"/>
              </a:lnSpc>
              <a:spcBef>
                <a:spcPts val="0"/>
              </a:spcBef>
              <a:spcAft>
                <a:spcPts val="0"/>
              </a:spcAft>
              <a:buClr>
                <a:schemeClr val="dk1"/>
              </a:buClr>
              <a:buSzPts val="1600"/>
              <a:buFont typeface="Calibri"/>
              <a:buAutoNum type="arabicPeriod"/>
            </a:pPr>
            <a:r>
              <a:rPr lang="en" sz="2000">
                <a:solidFill>
                  <a:schemeClr val="dk1"/>
                </a:solidFill>
                <a:latin typeface="Calibri"/>
                <a:ea typeface="Calibri"/>
                <a:cs typeface="Calibri"/>
                <a:sym typeface="Calibri"/>
              </a:rPr>
              <a:t>Sigmoid</a:t>
            </a:r>
            <a:endParaRPr sz="2000">
              <a:solidFill>
                <a:schemeClr val="dk1"/>
              </a:solidFill>
              <a:latin typeface="Calibri"/>
              <a:ea typeface="Calibri"/>
              <a:cs typeface="Calibri"/>
              <a:sym typeface="Calibri"/>
            </a:endParaRPr>
          </a:p>
          <a:p>
            <a:pPr indent="-330200" lvl="0" marL="457200" rtl="0" algn="l">
              <a:lnSpc>
                <a:spcPct val="90000"/>
              </a:lnSpc>
              <a:spcBef>
                <a:spcPts val="0"/>
              </a:spcBef>
              <a:spcAft>
                <a:spcPts val="0"/>
              </a:spcAft>
              <a:buClr>
                <a:schemeClr val="dk1"/>
              </a:buClr>
              <a:buSzPts val="1600"/>
              <a:buFont typeface="Calibri"/>
              <a:buAutoNum type="arabicPeriod"/>
            </a:pPr>
            <a:r>
              <a:rPr lang="en" sz="2000">
                <a:solidFill>
                  <a:schemeClr val="dk1"/>
                </a:solidFill>
                <a:latin typeface="Calibri"/>
                <a:ea typeface="Calibri"/>
                <a:cs typeface="Calibri"/>
                <a:sym typeface="Calibri"/>
              </a:rPr>
              <a:t>Tanh</a:t>
            </a:r>
            <a:endParaRPr sz="2000">
              <a:solidFill>
                <a:schemeClr val="dk1"/>
              </a:solidFill>
              <a:latin typeface="Calibri"/>
              <a:ea typeface="Calibri"/>
              <a:cs typeface="Calibri"/>
              <a:sym typeface="Calibri"/>
            </a:endParaRPr>
          </a:p>
          <a:p>
            <a:pPr indent="-330200" lvl="0" marL="457200" rtl="0" algn="l">
              <a:lnSpc>
                <a:spcPct val="90000"/>
              </a:lnSpc>
              <a:spcBef>
                <a:spcPts val="0"/>
              </a:spcBef>
              <a:spcAft>
                <a:spcPts val="0"/>
              </a:spcAft>
              <a:buClr>
                <a:schemeClr val="dk1"/>
              </a:buClr>
              <a:buSzPts val="1600"/>
              <a:buFont typeface="Calibri"/>
              <a:buAutoNum type="arabicPeriod"/>
            </a:pPr>
            <a:r>
              <a:rPr lang="en" sz="2000">
                <a:solidFill>
                  <a:schemeClr val="dk1"/>
                </a:solidFill>
                <a:latin typeface="Calibri"/>
                <a:ea typeface="Calibri"/>
                <a:cs typeface="Calibri"/>
                <a:sym typeface="Calibri"/>
              </a:rPr>
              <a:t>Leaky ReLU</a:t>
            </a:r>
            <a:endParaRPr sz="2000">
              <a:solidFill>
                <a:schemeClr val="dk1"/>
              </a:solidFill>
              <a:latin typeface="Calibri"/>
              <a:ea typeface="Calibri"/>
              <a:cs typeface="Calibri"/>
              <a:sym typeface="Calibri"/>
            </a:endParaRPr>
          </a:p>
          <a:p>
            <a:pPr indent="-330200" lvl="0" marL="457200" rtl="0" algn="l">
              <a:lnSpc>
                <a:spcPct val="90000"/>
              </a:lnSpc>
              <a:spcBef>
                <a:spcPts val="0"/>
              </a:spcBef>
              <a:spcAft>
                <a:spcPts val="0"/>
              </a:spcAft>
              <a:buClr>
                <a:schemeClr val="dk1"/>
              </a:buClr>
              <a:buSzPts val="1600"/>
              <a:buFont typeface="Calibri"/>
              <a:buAutoNum type="arabicPeriod"/>
            </a:pPr>
            <a:r>
              <a:rPr lang="en" sz="2000">
                <a:solidFill>
                  <a:schemeClr val="dk1"/>
                </a:solidFill>
                <a:latin typeface="Calibri"/>
                <a:ea typeface="Calibri"/>
                <a:cs typeface="Calibri"/>
                <a:sym typeface="Calibri"/>
              </a:rPr>
              <a:t>Swish</a:t>
            </a:r>
            <a:endParaRPr sz="2000">
              <a:solidFill>
                <a:schemeClr val="dk1"/>
              </a:solidFill>
              <a:latin typeface="Calibri"/>
              <a:ea typeface="Calibri"/>
              <a:cs typeface="Calibri"/>
              <a:sym typeface="Calibri"/>
            </a:endParaRPr>
          </a:p>
          <a:p>
            <a:pPr indent="-330200" lvl="0" marL="457200" rtl="0" algn="l">
              <a:lnSpc>
                <a:spcPct val="90000"/>
              </a:lnSpc>
              <a:spcBef>
                <a:spcPts val="0"/>
              </a:spcBef>
              <a:spcAft>
                <a:spcPts val="0"/>
              </a:spcAft>
              <a:buClr>
                <a:schemeClr val="dk1"/>
              </a:buClr>
              <a:buSzPts val="1600"/>
              <a:buFont typeface="Calibri"/>
              <a:buAutoNum type="arabicPeriod"/>
            </a:pPr>
            <a:r>
              <a:rPr lang="en" sz="2000">
                <a:solidFill>
                  <a:schemeClr val="dk1"/>
                </a:solidFill>
                <a:latin typeface="Calibri"/>
                <a:ea typeface="Calibri"/>
                <a:cs typeface="Calibri"/>
                <a:sym typeface="Calibri"/>
              </a:rPr>
              <a:t>Softmax</a:t>
            </a:r>
            <a:endParaRPr sz="2000">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0"/>
          <p:cNvSpPr txBox="1"/>
          <p:nvPr>
            <p:ph type="title"/>
          </p:nvPr>
        </p:nvSpPr>
        <p:spPr>
          <a:xfrm>
            <a:off x="311700" y="5696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solidFill>
                  <a:schemeClr val="dk1"/>
                </a:solidFill>
                <a:latin typeface="Raleway"/>
                <a:ea typeface="Raleway"/>
                <a:cs typeface="Raleway"/>
                <a:sym typeface="Raleway"/>
              </a:rPr>
              <a:t>ReLU</a:t>
            </a:r>
            <a:endParaRPr b="1" sz="2400">
              <a:solidFill>
                <a:schemeClr val="dk1"/>
              </a:solidFill>
              <a:latin typeface="Raleway"/>
              <a:ea typeface="Raleway"/>
              <a:cs typeface="Raleway"/>
              <a:sym typeface="Raleway"/>
            </a:endParaRPr>
          </a:p>
        </p:txBody>
      </p:sp>
      <p:sp>
        <p:nvSpPr>
          <p:cNvPr id="250" name="Google Shape;250;p40"/>
          <p:cNvSpPr txBox="1"/>
          <p:nvPr>
            <p:ph idx="1" type="body"/>
          </p:nvPr>
        </p:nvSpPr>
        <p:spPr>
          <a:xfrm>
            <a:off x="311700" y="1277075"/>
            <a:ext cx="8305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solidFill>
                  <a:schemeClr val="dk1"/>
                </a:solidFill>
                <a:latin typeface="Calibri"/>
                <a:ea typeface="Calibri"/>
                <a:cs typeface="Calibri"/>
                <a:sym typeface="Calibri"/>
              </a:rPr>
              <a:t>The rectified linear activation function has rapidly become the default activation function when developing most types of neural networks.</a:t>
            </a:r>
            <a:endParaRPr sz="2200">
              <a:solidFill>
                <a:schemeClr val="dk1"/>
              </a:solidFill>
              <a:latin typeface="Calibri"/>
              <a:ea typeface="Calibri"/>
              <a:cs typeface="Calibri"/>
              <a:sym typeface="Calibri"/>
            </a:endParaRPr>
          </a:p>
          <a:p>
            <a:pPr indent="0" lvl="0" marL="0" rtl="0" algn="l">
              <a:spcBef>
                <a:spcPts val="0"/>
              </a:spcBef>
              <a:spcAft>
                <a:spcPts val="0"/>
              </a:spcAft>
              <a:buNone/>
            </a:pPr>
            <a:r>
              <a:rPr lang="en" sz="2200">
                <a:solidFill>
                  <a:schemeClr val="dk1"/>
                </a:solidFill>
                <a:latin typeface="Calibri"/>
                <a:ea typeface="Calibri"/>
                <a:cs typeface="Calibri"/>
                <a:sym typeface="Calibri"/>
              </a:rPr>
              <a:t>Advantages :</a:t>
            </a:r>
            <a:endParaRPr sz="2200">
              <a:solidFill>
                <a:schemeClr val="dk1"/>
              </a:solidFill>
              <a:latin typeface="Calibri"/>
              <a:ea typeface="Calibri"/>
              <a:cs typeface="Calibri"/>
              <a:sym typeface="Calibri"/>
            </a:endParaRPr>
          </a:p>
          <a:p>
            <a:pPr indent="-355600" lvl="0" marL="457200" rtl="0" algn="l">
              <a:spcBef>
                <a:spcPts val="0"/>
              </a:spcBef>
              <a:spcAft>
                <a:spcPts val="0"/>
              </a:spcAft>
              <a:buClr>
                <a:schemeClr val="dk1"/>
              </a:buClr>
              <a:buSzPts val="2000"/>
              <a:buFont typeface="Calibri"/>
              <a:buAutoNum type="arabicPeriod"/>
            </a:pPr>
            <a:r>
              <a:rPr lang="en" sz="2000">
                <a:solidFill>
                  <a:schemeClr val="dk1"/>
                </a:solidFill>
                <a:latin typeface="Calibri"/>
                <a:ea typeface="Calibri"/>
                <a:cs typeface="Calibri"/>
                <a:sym typeface="Calibri"/>
              </a:rPr>
              <a:t>Computational Simplicity</a:t>
            </a:r>
            <a:endParaRPr sz="2000">
              <a:solidFill>
                <a:schemeClr val="dk1"/>
              </a:solidFill>
              <a:latin typeface="Calibri"/>
              <a:ea typeface="Calibri"/>
              <a:cs typeface="Calibri"/>
              <a:sym typeface="Calibri"/>
            </a:endParaRPr>
          </a:p>
          <a:p>
            <a:pPr indent="-355600" lvl="0" marL="457200" rtl="0" algn="l">
              <a:spcBef>
                <a:spcPts val="0"/>
              </a:spcBef>
              <a:spcAft>
                <a:spcPts val="0"/>
              </a:spcAft>
              <a:buClr>
                <a:schemeClr val="dk1"/>
              </a:buClr>
              <a:buSzPts val="2000"/>
              <a:buFont typeface="Calibri"/>
              <a:buAutoNum type="arabicPeriod"/>
            </a:pPr>
            <a:r>
              <a:rPr lang="en" sz="2000">
                <a:solidFill>
                  <a:schemeClr val="dk1"/>
                </a:solidFill>
                <a:latin typeface="Calibri"/>
                <a:ea typeface="Calibri"/>
                <a:cs typeface="Calibri"/>
                <a:sym typeface="Calibri"/>
              </a:rPr>
              <a:t>Representational Sparsity</a:t>
            </a:r>
            <a:endParaRPr sz="2000">
              <a:solidFill>
                <a:schemeClr val="dk1"/>
              </a:solidFill>
              <a:latin typeface="Calibri"/>
              <a:ea typeface="Calibri"/>
              <a:cs typeface="Calibri"/>
              <a:sym typeface="Calibri"/>
            </a:endParaRPr>
          </a:p>
          <a:p>
            <a:pPr indent="-355600" lvl="0" marL="457200" rtl="0" algn="l">
              <a:lnSpc>
                <a:spcPct val="150000"/>
              </a:lnSpc>
              <a:spcBef>
                <a:spcPts val="0"/>
              </a:spcBef>
              <a:spcAft>
                <a:spcPts val="700"/>
              </a:spcAft>
              <a:buClr>
                <a:schemeClr val="dk1"/>
              </a:buClr>
              <a:buSzPts val="2000"/>
              <a:buFont typeface="Calibri"/>
              <a:buAutoNum type="arabicPeriod"/>
            </a:pPr>
            <a:r>
              <a:rPr lang="en" sz="2000">
                <a:solidFill>
                  <a:schemeClr val="dk1"/>
                </a:solidFill>
                <a:latin typeface="Calibri"/>
                <a:ea typeface="Calibri"/>
                <a:cs typeface="Calibri"/>
                <a:sym typeface="Calibri"/>
              </a:rPr>
              <a:t>Train Deep Networks</a:t>
            </a:r>
            <a:endParaRPr sz="2000">
              <a:solidFill>
                <a:schemeClr val="dk1"/>
              </a:solidFill>
              <a:latin typeface="Calibri"/>
              <a:ea typeface="Calibri"/>
              <a:cs typeface="Calibri"/>
              <a:sym typeface="Calibri"/>
            </a:endParaRPr>
          </a:p>
        </p:txBody>
      </p:sp>
      <p:pic>
        <p:nvPicPr>
          <p:cNvPr id="251" name="Google Shape;251;p40"/>
          <p:cNvPicPr preferRelativeResize="0"/>
          <p:nvPr/>
        </p:nvPicPr>
        <p:blipFill>
          <a:blip r:embed="rId3">
            <a:alphaModFix/>
          </a:blip>
          <a:stretch>
            <a:fillRect/>
          </a:stretch>
        </p:blipFill>
        <p:spPr>
          <a:xfrm>
            <a:off x="4241375" y="2083075"/>
            <a:ext cx="3352225" cy="2610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Raleway"/>
                <a:ea typeface="Raleway"/>
                <a:cs typeface="Raleway"/>
                <a:sym typeface="Raleway"/>
              </a:rPr>
              <a:t>Leaky ReLU</a:t>
            </a:r>
            <a:endParaRPr b="1" sz="3000">
              <a:solidFill>
                <a:schemeClr val="dk1"/>
              </a:solidFill>
              <a:latin typeface="Raleway"/>
              <a:ea typeface="Raleway"/>
              <a:cs typeface="Raleway"/>
              <a:sym typeface="Raleway"/>
            </a:endParaRPr>
          </a:p>
        </p:txBody>
      </p:sp>
      <p:sp>
        <p:nvSpPr>
          <p:cNvPr id="257" name="Google Shape;257;p41"/>
          <p:cNvSpPr txBox="1"/>
          <p:nvPr>
            <p:ph idx="1" type="body"/>
          </p:nvPr>
        </p:nvSpPr>
        <p:spPr>
          <a:xfrm>
            <a:off x="311700" y="1152475"/>
            <a:ext cx="8305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chemeClr val="dk1"/>
                </a:solidFill>
              </a:rPr>
              <a:t>Leaky Rectified Linear Unit, or Leaky ReLU, is a type of activation function based on a </a:t>
            </a:r>
            <a:r>
              <a:rPr lang="en" sz="1600">
                <a:solidFill>
                  <a:schemeClr val="dk1"/>
                </a:solidFill>
                <a:uFill>
                  <a:noFill/>
                </a:uFill>
                <a:hlinkClick r:id="rId3">
                  <a:extLst>
                    <a:ext uri="{A12FA001-AC4F-418D-AE19-62706E023703}">
                      <ahyp:hlinkClr val="tx"/>
                    </a:ext>
                  </a:extLst>
                </a:hlinkClick>
              </a:rPr>
              <a:t>ReLU</a:t>
            </a:r>
            <a:r>
              <a:rPr lang="en" sz="1600">
                <a:solidFill>
                  <a:schemeClr val="dk1"/>
                </a:solidFill>
              </a:rPr>
              <a:t>, but it has a small slope for negative values instead of a flat slope. The slope coefficient is determined before training, i.e. it is not learnt during training. This type of activation function is popular in tasks where we we may suffer from sparse gradients, for example training generative adversarial networks.</a:t>
            </a:r>
            <a:endParaRPr sz="1600">
              <a:solidFill>
                <a:schemeClr val="dk1"/>
              </a:solidFill>
            </a:endParaRPr>
          </a:p>
          <a:p>
            <a:pPr indent="0" lvl="0" marL="0" rtl="0" algn="l">
              <a:lnSpc>
                <a:spcPct val="150000"/>
              </a:lnSpc>
              <a:spcBef>
                <a:spcPts val="0"/>
              </a:spcBef>
              <a:spcAft>
                <a:spcPts val="700"/>
              </a:spcAft>
              <a:buNone/>
            </a:pPr>
            <a:r>
              <a:t/>
            </a:r>
            <a:endParaRPr sz="1600">
              <a:solidFill>
                <a:schemeClr val="dk1"/>
              </a:solidFill>
            </a:endParaRPr>
          </a:p>
        </p:txBody>
      </p:sp>
      <p:pic>
        <p:nvPicPr>
          <p:cNvPr id="258" name="Google Shape;258;p41"/>
          <p:cNvPicPr preferRelativeResize="0"/>
          <p:nvPr/>
        </p:nvPicPr>
        <p:blipFill>
          <a:blip r:embed="rId4">
            <a:alphaModFix/>
          </a:blip>
          <a:stretch>
            <a:fillRect/>
          </a:stretch>
        </p:blipFill>
        <p:spPr>
          <a:xfrm>
            <a:off x="3217463" y="2571750"/>
            <a:ext cx="2494275" cy="23286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Raleway"/>
                <a:ea typeface="Raleway"/>
                <a:cs typeface="Raleway"/>
                <a:sym typeface="Raleway"/>
              </a:rPr>
              <a:t>Sigmoid</a:t>
            </a:r>
            <a:endParaRPr b="1" sz="3000">
              <a:solidFill>
                <a:schemeClr val="dk1"/>
              </a:solidFill>
              <a:latin typeface="Raleway"/>
              <a:ea typeface="Raleway"/>
              <a:cs typeface="Raleway"/>
              <a:sym typeface="Raleway"/>
            </a:endParaRPr>
          </a:p>
        </p:txBody>
      </p:sp>
      <p:sp>
        <p:nvSpPr>
          <p:cNvPr id="264" name="Google Shape;264;p42"/>
          <p:cNvSpPr txBox="1"/>
          <p:nvPr>
            <p:ph idx="1" type="body"/>
          </p:nvPr>
        </p:nvSpPr>
        <p:spPr>
          <a:xfrm>
            <a:off x="311700" y="1177900"/>
            <a:ext cx="8520600" cy="355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chemeClr val="dk1"/>
                </a:solidFill>
              </a:rPr>
              <a:t>The Sigmoid Function curve looks like a S-shape.The main reason why we use sigmoid function is because it exists between </a:t>
            </a:r>
            <a:r>
              <a:rPr b="1" lang="en" sz="1600">
                <a:solidFill>
                  <a:schemeClr val="dk1"/>
                </a:solidFill>
              </a:rPr>
              <a:t>(0 to 1). </a:t>
            </a:r>
            <a:r>
              <a:rPr lang="en" sz="1600">
                <a:solidFill>
                  <a:schemeClr val="dk1"/>
                </a:solidFill>
              </a:rPr>
              <a:t>Therefore, it is especially used for models where we have to </a:t>
            </a:r>
            <a:r>
              <a:rPr b="1" lang="en" sz="1600">
                <a:solidFill>
                  <a:schemeClr val="dk1"/>
                </a:solidFill>
              </a:rPr>
              <a:t>predict the probability</a:t>
            </a:r>
            <a:r>
              <a:rPr lang="en" sz="1600">
                <a:solidFill>
                  <a:schemeClr val="dk1"/>
                </a:solidFill>
              </a:rPr>
              <a:t> as an output.Since probability of anything exists only between the range of </a:t>
            </a:r>
            <a:r>
              <a:rPr b="1" lang="en" sz="1600">
                <a:solidFill>
                  <a:schemeClr val="dk1"/>
                </a:solidFill>
              </a:rPr>
              <a:t>0 and 1,</a:t>
            </a:r>
            <a:r>
              <a:rPr lang="en" sz="1600">
                <a:solidFill>
                  <a:schemeClr val="dk1"/>
                </a:solidFill>
              </a:rPr>
              <a:t> sigmoid is the right choice</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pic>
        <p:nvPicPr>
          <p:cNvPr id="265" name="Google Shape;265;p42"/>
          <p:cNvPicPr preferRelativeResize="0"/>
          <p:nvPr/>
        </p:nvPicPr>
        <p:blipFill>
          <a:blip r:embed="rId3">
            <a:alphaModFix/>
          </a:blip>
          <a:stretch>
            <a:fillRect/>
          </a:stretch>
        </p:blipFill>
        <p:spPr>
          <a:xfrm>
            <a:off x="2043862" y="2352350"/>
            <a:ext cx="5056275" cy="26545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Raleway"/>
                <a:ea typeface="Raleway"/>
                <a:cs typeface="Raleway"/>
                <a:sym typeface="Raleway"/>
              </a:rPr>
              <a:t>Tanh </a:t>
            </a:r>
            <a:endParaRPr b="1" sz="3000">
              <a:solidFill>
                <a:schemeClr val="dk1"/>
              </a:solidFill>
              <a:latin typeface="Raleway"/>
              <a:ea typeface="Raleway"/>
              <a:cs typeface="Raleway"/>
              <a:sym typeface="Raleway"/>
            </a:endParaRPr>
          </a:p>
        </p:txBody>
      </p:sp>
      <p:sp>
        <p:nvSpPr>
          <p:cNvPr id="271" name="Google Shape;271;p43"/>
          <p:cNvSpPr txBox="1"/>
          <p:nvPr>
            <p:ph idx="1" type="body"/>
          </p:nvPr>
        </p:nvSpPr>
        <p:spPr>
          <a:xfrm>
            <a:off x="311700" y="1178750"/>
            <a:ext cx="8520600" cy="363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Tanh is also like logistic sigmoid but better. The range of the tanh function is from (-1 to 1). tanh is also sigmoidal (s - shaped). The advantage is that the negative inputs will be mapped strongly negative and the zero inputs will be mapped near zero in the tanh graph. The tanh function is mainly used classification between two classes.</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solidFill>
                <a:schemeClr val="dk1"/>
              </a:solidFill>
              <a:latin typeface="Calibri"/>
              <a:ea typeface="Calibri"/>
              <a:cs typeface="Calibri"/>
              <a:sym typeface="Calibri"/>
            </a:endParaRPr>
          </a:p>
        </p:txBody>
      </p:sp>
      <p:pic>
        <p:nvPicPr>
          <p:cNvPr id="272" name="Google Shape;272;p43"/>
          <p:cNvPicPr preferRelativeResize="0"/>
          <p:nvPr/>
        </p:nvPicPr>
        <p:blipFill>
          <a:blip r:embed="rId3">
            <a:alphaModFix/>
          </a:blip>
          <a:stretch>
            <a:fillRect/>
          </a:stretch>
        </p:blipFill>
        <p:spPr>
          <a:xfrm>
            <a:off x="2971670" y="2368220"/>
            <a:ext cx="3200675" cy="2404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nvSpPr>
        <p:spPr>
          <a:xfrm>
            <a:off x="729360" y="1318680"/>
            <a:ext cx="7688520" cy="53496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i="0" lang="en" sz="1700" u="none" cap="none" strike="noStrike">
                <a:solidFill>
                  <a:srgbClr val="1A1A1A"/>
                </a:solidFill>
                <a:latin typeface="Raleway"/>
                <a:ea typeface="Raleway"/>
                <a:cs typeface="Raleway"/>
                <a:sym typeface="Raleway"/>
              </a:rPr>
              <a:t>A more formal definition of Machine Learning</a:t>
            </a:r>
            <a:endParaRPr b="0" i="0" sz="1700" u="none" cap="none" strike="noStrike">
              <a:solidFill>
                <a:srgbClr val="000000"/>
              </a:solidFill>
              <a:latin typeface="Arial"/>
              <a:ea typeface="Arial"/>
              <a:cs typeface="Arial"/>
              <a:sym typeface="Arial"/>
            </a:endParaRPr>
          </a:p>
        </p:txBody>
      </p:sp>
      <p:sp>
        <p:nvSpPr>
          <p:cNvPr id="82" name="Google Shape;82;p17"/>
          <p:cNvSpPr txBox="1"/>
          <p:nvPr/>
        </p:nvSpPr>
        <p:spPr>
          <a:xfrm>
            <a:off x="729360" y="2079000"/>
            <a:ext cx="7688520" cy="22608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0" i="0" lang="en" sz="1600" u="none" cap="none" strike="noStrike">
                <a:solidFill>
                  <a:srgbClr val="000000"/>
                </a:solidFill>
                <a:highlight>
                  <a:srgbClr val="FFFFFF"/>
                </a:highlight>
                <a:latin typeface="Calibri"/>
                <a:ea typeface="Calibri"/>
                <a:cs typeface="Calibri"/>
                <a:sym typeface="Calibri"/>
              </a:rPr>
              <a:t>A computer program is said to learn from experience E with respect to some task T and some performance measure P, if its performance on T, as measured by P, improves with experience E.</a:t>
            </a:r>
            <a:endParaRPr b="0" i="0" sz="1600" u="none" cap="none" strike="noStrike">
              <a:solidFill>
                <a:srgbClr val="000000"/>
              </a:solidFill>
              <a:latin typeface="Arial"/>
              <a:ea typeface="Arial"/>
              <a:cs typeface="Arial"/>
              <a:sym typeface="Arial"/>
            </a:endParaRPr>
          </a:p>
          <a:p>
            <a:pPr indent="0" lvl="0" marL="0" marR="0" rtl="0" algn="l">
              <a:lnSpc>
                <a:spcPct val="115000"/>
              </a:lnSpc>
              <a:spcBef>
                <a:spcPts val="1199"/>
              </a:spcBef>
              <a:spcAft>
                <a:spcPts val="0"/>
              </a:spcAft>
              <a:buNone/>
            </a:pPr>
            <a:r>
              <a:t/>
            </a:r>
            <a:endParaRPr b="0" i="0" sz="1600" u="none" cap="none" strike="noStrike">
              <a:solidFill>
                <a:srgbClr val="000000"/>
              </a:solidFill>
              <a:latin typeface="Arial"/>
              <a:ea typeface="Arial"/>
              <a:cs typeface="Arial"/>
              <a:sym typeface="Arial"/>
            </a:endParaRPr>
          </a:p>
        </p:txBody>
      </p:sp>
      <p:pic>
        <p:nvPicPr>
          <p:cNvPr id="83" name="Google Shape;83;p17"/>
          <p:cNvPicPr preferRelativeResize="0"/>
          <p:nvPr/>
        </p:nvPicPr>
        <p:blipFill rotWithShape="1">
          <a:blip r:embed="rId3">
            <a:alphaModFix/>
          </a:blip>
          <a:srcRect b="0" l="0" r="0" t="0"/>
          <a:stretch/>
        </p:blipFill>
        <p:spPr>
          <a:xfrm>
            <a:off x="729360" y="3013200"/>
            <a:ext cx="3937680" cy="1946880"/>
          </a:xfrm>
          <a:prstGeom prst="rect">
            <a:avLst/>
          </a:prstGeom>
          <a:noFill/>
          <a:ln>
            <a:noFill/>
          </a:ln>
        </p:spPr>
      </p:pic>
      <p:sp>
        <p:nvSpPr>
          <p:cNvPr id="84" name="Google Shape;84;p17"/>
          <p:cNvSpPr/>
          <p:nvPr/>
        </p:nvSpPr>
        <p:spPr>
          <a:xfrm>
            <a:off x="5033160" y="2967840"/>
            <a:ext cx="3799800" cy="10357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Lato"/>
                <a:ea typeface="Lato"/>
                <a:cs typeface="Lato"/>
                <a:sym typeface="Lato"/>
              </a:rPr>
              <a:t>Task: Play checkers</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rgbClr val="000000"/>
                </a:solidFill>
                <a:latin typeface="Lato"/>
                <a:ea typeface="Lato"/>
                <a:cs typeface="Lato"/>
                <a:sym typeface="Lato"/>
              </a:rPr>
              <a:t>Experience: Past checkers games</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rgbClr val="000000"/>
                </a:solidFill>
                <a:latin typeface="Lato"/>
                <a:ea typeface="Lato"/>
                <a:cs typeface="Lato"/>
                <a:sym typeface="Lato"/>
              </a:rPr>
              <a:t>Performance: Winning/Losing</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Softmax </a:t>
            </a:r>
            <a:endParaRPr b="1" sz="3000">
              <a:solidFill>
                <a:schemeClr val="dk1"/>
              </a:solidFill>
            </a:endParaRPr>
          </a:p>
        </p:txBody>
      </p:sp>
      <p:sp>
        <p:nvSpPr>
          <p:cNvPr id="278" name="Google Shape;278;p44"/>
          <p:cNvSpPr txBox="1"/>
          <p:nvPr>
            <p:ph idx="1" type="body"/>
          </p:nvPr>
        </p:nvSpPr>
        <p:spPr>
          <a:xfrm>
            <a:off x="311700" y="1357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The </a:t>
            </a:r>
            <a:r>
              <a:rPr b="1" lang="en">
                <a:solidFill>
                  <a:schemeClr val="dk1"/>
                </a:solidFill>
              </a:rPr>
              <a:t>softmax function </a:t>
            </a:r>
            <a:r>
              <a:rPr lang="en">
                <a:solidFill>
                  <a:schemeClr val="dk1"/>
                </a:solidFill>
              </a:rPr>
              <a:t>is a generalization of the </a:t>
            </a:r>
            <a:r>
              <a:rPr lang="en">
                <a:solidFill>
                  <a:schemeClr val="dk1"/>
                </a:solidFill>
                <a:uFill>
                  <a:noFill/>
                </a:uFill>
                <a:hlinkClick r:id="rId3">
                  <a:extLst>
                    <a:ext uri="{A12FA001-AC4F-418D-AE19-62706E023703}">
                      <ahyp:hlinkClr val="tx"/>
                    </a:ext>
                  </a:extLst>
                </a:hlinkClick>
              </a:rPr>
              <a:t>logistic function</a:t>
            </a:r>
            <a:r>
              <a:rPr lang="en">
                <a:solidFill>
                  <a:schemeClr val="dk1"/>
                </a:solidFill>
              </a:rPr>
              <a:t> to multiple dimensions. It is used in </a:t>
            </a:r>
            <a:r>
              <a:rPr lang="en">
                <a:solidFill>
                  <a:schemeClr val="dk1"/>
                </a:solidFill>
                <a:uFill>
                  <a:noFill/>
                </a:uFill>
                <a:hlinkClick r:id="rId4">
                  <a:extLst>
                    <a:ext uri="{A12FA001-AC4F-418D-AE19-62706E023703}">
                      <ahyp:hlinkClr val="tx"/>
                    </a:ext>
                  </a:extLst>
                </a:hlinkClick>
              </a:rPr>
              <a:t>multinomial logistic regression</a:t>
            </a:r>
            <a:r>
              <a:rPr lang="en">
                <a:solidFill>
                  <a:schemeClr val="dk1"/>
                </a:solidFill>
              </a:rPr>
              <a:t> and is often used as the last </a:t>
            </a:r>
            <a:r>
              <a:rPr lang="en">
                <a:solidFill>
                  <a:schemeClr val="dk1"/>
                </a:solidFill>
                <a:uFill>
                  <a:noFill/>
                </a:uFill>
                <a:hlinkClick r:id="rId5">
                  <a:extLst>
                    <a:ext uri="{A12FA001-AC4F-418D-AE19-62706E023703}">
                      <ahyp:hlinkClr val="tx"/>
                    </a:ext>
                  </a:extLst>
                </a:hlinkClick>
              </a:rPr>
              <a:t>activation function</a:t>
            </a:r>
            <a:r>
              <a:rPr lang="en">
                <a:solidFill>
                  <a:schemeClr val="dk1"/>
                </a:solidFill>
              </a:rPr>
              <a:t> of a </a:t>
            </a:r>
            <a:r>
              <a:rPr lang="en">
                <a:solidFill>
                  <a:schemeClr val="dk1"/>
                </a:solidFill>
                <a:uFill>
                  <a:noFill/>
                </a:uFill>
                <a:hlinkClick r:id="rId6">
                  <a:extLst>
                    <a:ext uri="{A12FA001-AC4F-418D-AE19-62706E023703}">
                      <ahyp:hlinkClr val="tx"/>
                    </a:ext>
                  </a:extLst>
                </a:hlinkClick>
              </a:rPr>
              <a:t>neural network</a:t>
            </a:r>
            <a:r>
              <a:rPr lang="en">
                <a:solidFill>
                  <a:schemeClr val="dk1"/>
                </a:solidFill>
              </a:rPr>
              <a:t> to normalize the output of a network to a </a:t>
            </a:r>
            <a:r>
              <a:rPr lang="en">
                <a:solidFill>
                  <a:schemeClr val="dk1"/>
                </a:solidFill>
                <a:uFill>
                  <a:noFill/>
                </a:uFill>
                <a:hlinkClick r:id="rId7">
                  <a:extLst>
                    <a:ext uri="{A12FA001-AC4F-418D-AE19-62706E023703}">
                      <ahyp:hlinkClr val="tx"/>
                    </a:ext>
                  </a:extLst>
                </a:hlinkClick>
              </a:rPr>
              <a:t>probability distribution</a:t>
            </a:r>
            <a:r>
              <a:rPr lang="en">
                <a:solidFill>
                  <a:schemeClr val="dk1"/>
                </a:solidFill>
              </a:rPr>
              <a:t> over predicted output classes. </a:t>
            </a:r>
            <a:endParaRPr>
              <a:solidFill>
                <a:schemeClr val="dk1"/>
              </a:solidFill>
            </a:endParaRPr>
          </a:p>
        </p:txBody>
      </p:sp>
      <p:pic>
        <p:nvPicPr>
          <p:cNvPr id="279" name="Google Shape;279;p44"/>
          <p:cNvPicPr preferRelativeResize="0"/>
          <p:nvPr/>
        </p:nvPicPr>
        <p:blipFill>
          <a:blip r:embed="rId8">
            <a:alphaModFix/>
          </a:blip>
          <a:stretch>
            <a:fillRect/>
          </a:stretch>
        </p:blipFill>
        <p:spPr>
          <a:xfrm>
            <a:off x="2128838" y="2702225"/>
            <a:ext cx="4886325" cy="1714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Raleway"/>
                <a:ea typeface="Raleway"/>
                <a:cs typeface="Raleway"/>
                <a:sym typeface="Raleway"/>
              </a:rPr>
              <a:t>Which is best and why?</a:t>
            </a:r>
            <a:endParaRPr b="1" sz="3000">
              <a:solidFill>
                <a:schemeClr val="dk1"/>
              </a:solidFill>
              <a:latin typeface="Raleway"/>
              <a:ea typeface="Raleway"/>
              <a:cs typeface="Raleway"/>
              <a:sym typeface="Raleway"/>
            </a:endParaRPr>
          </a:p>
        </p:txBody>
      </p:sp>
      <p:sp>
        <p:nvSpPr>
          <p:cNvPr id="285" name="Google Shape;285;p45"/>
          <p:cNvSpPr txBox="1"/>
          <p:nvPr>
            <p:ph idx="1" type="body"/>
          </p:nvPr>
        </p:nvSpPr>
        <p:spPr>
          <a:xfrm>
            <a:off x="311700" y="12592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solidFill>
                  <a:schemeClr val="dk1"/>
                </a:solidFill>
                <a:latin typeface="Calibri"/>
                <a:ea typeface="Calibri"/>
                <a:cs typeface="Calibri"/>
                <a:sym typeface="Calibri"/>
              </a:rPr>
              <a:t>ReLU is considered an all-rounder in terms of activation function. It is used almost everywhere in between the layers of the network but not in the output. The last activation should be chosen according to the task. If it is binary classification then use Sigmoid. If it’s multiclass classification then you have to use softmax activation. If you are using a GAN(will be discussed later) then you might need to use Leaky ReLU and Tanh. It all depends on the situation and task you are applying for. </a:t>
            </a:r>
            <a:endParaRPr sz="20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nvSpPr>
        <p:spPr>
          <a:xfrm>
            <a:off x="729360" y="1318680"/>
            <a:ext cx="7688520" cy="534960"/>
          </a:xfrm>
          <a:prstGeom prst="rect">
            <a:avLst/>
          </a:prstGeom>
          <a:noFill/>
          <a:ln>
            <a:noFill/>
          </a:ln>
        </p:spPr>
        <p:txBody>
          <a:bodyPr anchorCtr="0" anchor="t" bIns="91425" lIns="91425" spcFirstLastPara="1" rIns="91425" wrap="square" tIns="91425">
            <a:normAutofit fontScale="86000"/>
          </a:bodyPr>
          <a:lstStyle/>
          <a:p>
            <a:pPr indent="0" lvl="0" marL="0" marR="0" rtl="0" algn="l">
              <a:lnSpc>
                <a:spcPct val="100000"/>
              </a:lnSpc>
              <a:spcBef>
                <a:spcPts val="0"/>
              </a:spcBef>
              <a:spcAft>
                <a:spcPts val="0"/>
              </a:spcAft>
              <a:buNone/>
            </a:pPr>
            <a:r>
              <a:rPr b="1" i="0" lang="en" sz="2600" u="none" cap="none" strike="noStrike">
                <a:solidFill>
                  <a:srgbClr val="1A1A1A"/>
                </a:solidFill>
                <a:latin typeface="Raleway"/>
                <a:ea typeface="Raleway"/>
                <a:cs typeface="Raleway"/>
                <a:sym typeface="Raleway"/>
              </a:rPr>
              <a:t>Supervised and Unsupervised</a:t>
            </a:r>
            <a:endParaRPr b="0" i="0" sz="2600" u="none" cap="none" strike="noStrike">
              <a:solidFill>
                <a:srgbClr val="000000"/>
              </a:solidFill>
              <a:latin typeface="Arial"/>
              <a:ea typeface="Arial"/>
              <a:cs typeface="Arial"/>
              <a:sym typeface="Arial"/>
            </a:endParaRPr>
          </a:p>
        </p:txBody>
      </p:sp>
      <p:sp>
        <p:nvSpPr>
          <p:cNvPr id="90" name="Google Shape;90;p18"/>
          <p:cNvSpPr txBox="1"/>
          <p:nvPr/>
        </p:nvSpPr>
        <p:spPr>
          <a:xfrm>
            <a:off x="729360" y="2079000"/>
            <a:ext cx="7688520" cy="2260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i="0" lang="en" sz="1300" u="none" cap="none" strike="noStrike">
                <a:solidFill>
                  <a:srgbClr val="000000"/>
                </a:solidFill>
                <a:highlight>
                  <a:srgbClr val="FFFFFF"/>
                </a:highlight>
                <a:latin typeface="Calibri"/>
                <a:ea typeface="Calibri"/>
                <a:cs typeface="Calibri"/>
                <a:sym typeface="Calibri"/>
              </a:rPr>
              <a:t>Broadly a ML problem can be classified into supervised and unsupervised problems.</a:t>
            </a:r>
            <a:endParaRPr b="0" i="0" sz="1300" u="none" cap="none" strike="noStrike">
              <a:solidFill>
                <a:srgbClr val="000000"/>
              </a:solidFill>
              <a:latin typeface="Arial"/>
              <a:ea typeface="Arial"/>
              <a:cs typeface="Arial"/>
              <a:sym typeface="Arial"/>
            </a:endParaRPr>
          </a:p>
          <a:p>
            <a:pPr indent="0" lvl="0" marL="0" marR="0" rtl="0" algn="l">
              <a:lnSpc>
                <a:spcPct val="115000"/>
              </a:lnSpc>
              <a:spcBef>
                <a:spcPts val="1199"/>
              </a:spcBef>
              <a:spcAft>
                <a:spcPts val="0"/>
              </a:spcAft>
              <a:buNone/>
            </a:pPr>
            <a:r>
              <a:rPr b="1" i="0" lang="en" sz="1300" u="none" cap="none" strike="noStrike">
                <a:solidFill>
                  <a:srgbClr val="000000"/>
                </a:solidFill>
                <a:highlight>
                  <a:srgbClr val="FFFFFF"/>
                </a:highlight>
                <a:latin typeface="Calibri"/>
                <a:ea typeface="Calibri"/>
                <a:cs typeface="Calibri"/>
                <a:sym typeface="Calibri"/>
              </a:rPr>
              <a:t>Supervised: </a:t>
            </a:r>
            <a:r>
              <a:rPr b="0" i="0" lang="en" sz="1300" u="none" cap="none" strike="noStrike">
                <a:solidFill>
                  <a:srgbClr val="000000"/>
                </a:solidFill>
                <a:highlight>
                  <a:srgbClr val="FFFFFF"/>
                </a:highlight>
                <a:latin typeface="Calibri"/>
                <a:ea typeface="Calibri"/>
                <a:cs typeface="Calibri"/>
                <a:sym typeface="Calibri"/>
              </a:rPr>
              <a:t> we train a model with data which is already labelled or in simpler words we have a dataset which contains information about what the actual output must look like. So once the model learns from this “Training data” it tries to predict the output for a new set of examples by establishing a relationship between the input and output.</a:t>
            </a:r>
            <a:endParaRPr b="0" i="0" sz="1300" u="none" cap="none" strike="noStrike">
              <a:solidFill>
                <a:srgbClr val="000000"/>
              </a:solidFill>
              <a:latin typeface="Arial"/>
              <a:ea typeface="Arial"/>
              <a:cs typeface="Arial"/>
              <a:sym typeface="Arial"/>
            </a:endParaRPr>
          </a:p>
          <a:p>
            <a:pPr indent="0" lvl="0" marL="0" marR="0" rtl="0" algn="l">
              <a:lnSpc>
                <a:spcPct val="115000"/>
              </a:lnSpc>
              <a:spcBef>
                <a:spcPts val="1199"/>
              </a:spcBef>
              <a:spcAft>
                <a:spcPts val="0"/>
              </a:spcAft>
              <a:buNone/>
            </a:pPr>
            <a:r>
              <a:rPr b="1" i="0" lang="en" sz="1300" u="none" cap="none" strike="noStrike">
                <a:solidFill>
                  <a:srgbClr val="000000"/>
                </a:solidFill>
                <a:highlight>
                  <a:srgbClr val="FFFFFF"/>
                </a:highlight>
                <a:latin typeface="Calibri"/>
                <a:ea typeface="Calibri"/>
                <a:cs typeface="Calibri"/>
                <a:sym typeface="Calibri"/>
              </a:rPr>
              <a:t>Unsupervised: </a:t>
            </a:r>
            <a:r>
              <a:rPr b="0" i="0" lang="en" sz="1300" u="none" cap="none" strike="noStrike">
                <a:solidFill>
                  <a:srgbClr val="000000"/>
                </a:solidFill>
                <a:highlight>
                  <a:srgbClr val="FFFFFF"/>
                </a:highlight>
                <a:latin typeface="Calibri"/>
                <a:ea typeface="Calibri"/>
                <a:cs typeface="Calibri"/>
                <a:sym typeface="Calibri"/>
              </a:rPr>
              <a:t>training of machine using information that is neither classified nor labelled and allowing the algorithm to act on that information without guidance. Here the task of machine is to group unsorted information according to similarities, patterns and differences without any prior training of data. </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nvSpPr>
        <p:spPr>
          <a:xfrm>
            <a:off x="729360" y="1318680"/>
            <a:ext cx="7688520" cy="534960"/>
          </a:xfrm>
          <a:prstGeom prst="rect">
            <a:avLst/>
          </a:prstGeom>
          <a:noFill/>
          <a:ln>
            <a:noFill/>
          </a:ln>
        </p:spPr>
        <p:txBody>
          <a:bodyPr anchorCtr="0" anchor="t" bIns="91425" lIns="91425" spcFirstLastPara="1" rIns="91425" wrap="square" tIns="91425">
            <a:normAutofit fontScale="86000"/>
          </a:bodyPr>
          <a:lstStyle/>
          <a:p>
            <a:pPr indent="0" lvl="0" marL="0" marR="0" rtl="0" algn="l">
              <a:lnSpc>
                <a:spcPct val="100000"/>
              </a:lnSpc>
              <a:spcBef>
                <a:spcPts val="0"/>
              </a:spcBef>
              <a:spcAft>
                <a:spcPts val="0"/>
              </a:spcAft>
              <a:buNone/>
            </a:pPr>
            <a:r>
              <a:rPr b="1" i="0" lang="en" sz="2600" u="none" cap="none" strike="noStrike">
                <a:solidFill>
                  <a:srgbClr val="1A1A1A"/>
                </a:solidFill>
                <a:latin typeface="Raleway"/>
                <a:ea typeface="Raleway"/>
                <a:cs typeface="Raleway"/>
                <a:sym typeface="Raleway"/>
              </a:rPr>
              <a:t>Regression and Classification</a:t>
            </a:r>
            <a:endParaRPr b="0" i="0" sz="2600" u="none" cap="none" strike="noStrike">
              <a:solidFill>
                <a:srgbClr val="000000"/>
              </a:solidFill>
              <a:latin typeface="Arial"/>
              <a:ea typeface="Arial"/>
              <a:cs typeface="Arial"/>
              <a:sym typeface="Arial"/>
            </a:endParaRPr>
          </a:p>
        </p:txBody>
      </p:sp>
      <p:sp>
        <p:nvSpPr>
          <p:cNvPr id="96" name="Google Shape;96;p19"/>
          <p:cNvSpPr txBox="1"/>
          <p:nvPr/>
        </p:nvSpPr>
        <p:spPr>
          <a:xfrm>
            <a:off x="729360" y="2079000"/>
            <a:ext cx="7688520" cy="22608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0" i="0" lang="en" sz="1300" u="none" cap="none" strike="noStrike">
                <a:solidFill>
                  <a:srgbClr val="000000"/>
                </a:solidFill>
                <a:highlight>
                  <a:srgbClr val="FFFFFF"/>
                </a:highlight>
                <a:latin typeface="Calibri"/>
                <a:ea typeface="Calibri"/>
                <a:cs typeface="Calibri"/>
                <a:sym typeface="Calibri"/>
              </a:rPr>
              <a:t>Supervised learning problems can be further classified into regression and classification problems</a:t>
            </a:r>
            <a:endParaRPr b="0" i="0" sz="1300" u="none" cap="none" strike="noStrike">
              <a:solidFill>
                <a:srgbClr val="000000"/>
              </a:solidFill>
              <a:latin typeface="Arial"/>
              <a:ea typeface="Arial"/>
              <a:cs typeface="Arial"/>
              <a:sym typeface="Arial"/>
            </a:endParaRPr>
          </a:p>
          <a:p>
            <a:pPr indent="0" lvl="0" marL="0" marR="0" rtl="0" algn="l">
              <a:lnSpc>
                <a:spcPct val="115000"/>
              </a:lnSpc>
              <a:spcBef>
                <a:spcPts val="1199"/>
              </a:spcBef>
              <a:spcAft>
                <a:spcPts val="0"/>
              </a:spcAft>
              <a:buNone/>
            </a:pPr>
            <a:r>
              <a:rPr b="1" i="0" lang="en" sz="1300" u="none" cap="none" strike="noStrike">
                <a:solidFill>
                  <a:srgbClr val="000000"/>
                </a:solidFill>
                <a:highlight>
                  <a:srgbClr val="FFFFFF"/>
                </a:highlight>
                <a:latin typeface="Calibri"/>
                <a:ea typeface="Calibri"/>
                <a:cs typeface="Calibri"/>
                <a:sym typeface="Calibri"/>
              </a:rPr>
              <a:t>Regression: </a:t>
            </a:r>
            <a:r>
              <a:rPr b="0" i="0" lang="en" sz="1300" u="none" cap="none" strike="noStrike">
                <a:solidFill>
                  <a:srgbClr val="000000"/>
                </a:solidFill>
                <a:highlight>
                  <a:srgbClr val="FFFFFF"/>
                </a:highlight>
                <a:latin typeface="Calibri"/>
                <a:ea typeface="Calibri"/>
                <a:cs typeface="Calibri"/>
                <a:sym typeface="Calibri"/>
              </a:rPr>
              <a:t>Whenever we are trying to predict results within a continuous output, meaning we are trying to map some input variables to some continuous function. For example: Given the characteristics of a mobile phone, we need to predict the approximate price of the mobile phone.</a:t>
            </a:r>
            <a:endParaRPr b="0" i="0" sz="1300" u="none" cap="none" strike="noStrike">
              <a:solidFill>
                <a:srgbClr val="000000"/>
              </a:solidFill>
              <a:latin typeface="Arial"/>
              <a:ea typeface="Arial"/>
              <a:cs typeface="Arial"/>
              <a:sym typeface="Arial"/>
            </a:endParaRPr>
          </a:p>
          <a:p>
            <a:pPr indent="0" lvl="0" marL="0" marR="0" rtl="0" algn="l">
              <a:lnSpc>
                <a:spcPct val="115000"/>
              </a:lnSpc>
              <a:spcBef>
                <a:spcPts val="1199"/>
              </a:spcBef>
              <a:spcAft>
                <a:spcPts val="0"/>
              </a:spcAft>
              <a:buNone/>
            </a:pPr>
            <a:r>
              <a:rPr b="1" i="0" lang="en" sz="1300" u="none" cap="none" strike="noStrike">
                <a:solidFill>
                  <a:srgbClr val="000000"/>
                </a:solidFill>
                <a:highlight>
                  <a:srgbClr val="FFFFFF"/>
                </a:highlight>
                <a:latin typeface="Calibri"/>
                <a:ea typeface="Calibri"/>
                <a:cs typeface="Calibri"/>
                <a:sym typeface="Calibri"/>
              </a:rPr>
              <a:t>Classification: </a:t>
            </a:r>
            <a:r>
              <a:rPr b="0" i="0" lang="en" sz="1300" u="none" cap="none" strike="noStrike">
                <a:solidFill>
                  <a:srgbClr val="000000"/>
                </a:solidFill>
                <a:highlight>
                  <a:srgbClr val="FFFFFF"/>
                </a:highlight>
                <a:latin typeface="Calibri"/>
                <a:ea typeface="Calibri"/>
                <a:cs typeface="Calibri"/>
                <a:sym typeface="Calibri"/>
              </a:rPr>
              <a:t> Whenever we are trying to classify the output into specific categories, meaning we need to map some input variables to output some discrete values. For example: Given an image of an animal, we need to classify into whether its a cat or a dog.</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20"/>
          <p:cNvPicPr preferRelativeResize="0"/>
          <p:nvPr/>
        </p:nvPicPr>
        <p:blipFill rotWithShape="1">
          <a:blip r:embed="rId3">
            <a:alphaModFix/>
          </a:blip>
          <a:srcRect b="0" l="0" r="0" t="0"/>
          <a:stretch/>
        </p:blipFill>
        <p:spPr>
          <a:xfrm>
            <a:off x="413280" y="1520640"/>
            <a:ext cx="2574360" cy="1930680"/>
          </a:xfrm>
          <a:prstGeom prst="rect">
            <a:avLst/>
          </a:prstGeom>
          <a:noFill/>
          <a:ln>
            <a:noFill/>
          </a:ln>
        </p:spPr>
      </p:pic>
      <p:pic>
        <p:nvPicPr>
          <p:cNvPr id="102" name="Google Shape;102;p20"/>
          <p:cNvPicPr preferRelativeResize="0"/>
          <p:nvPr/>
        </p:nvPicPr>
        <p:blipFill rotWithShape="1">
          <a:blip r:embed="rId4">
            <a:alphaModFix/>
          </a:blip>
          <a:srcRect b="0" l="0" r="0" t="0"/>
          <a:stretch/>
        </p:blipFill>
        <p:spPr>
          <a:xfrm>
            <a:off x="5815440" y="1407600"/>
            <a:ext cx="3121920" cy="1755720"/>
          </a:xfrm>
          <a:prstGeom prst="rect">
            <a:avLst/>
          </a:prstGeom>
          <a:noFill/>
          <a:ln>
            <a:noFill/>
          </a:ln>
        </p:spPr>
      </p:pic>
      <p:pic>
        <p:nvPicPr>
          <p:cNvPr id="103" name="Google Shape;103;p20"/>
          <p:cNvPicPr preferRelativeResize="0"/>
          <p:nvPr/>
        </p:nvPicPr>
        <p:blipFill rotWithShape="1">
          <a:blip r:embed="rId5">
            <a:alphaModFix/>
          </a:blip>
          <a:srcRect b="0" l="0" r="0" t="0"/>
          <a:stretch/>
        </p:blipFill>
        <p:spPr>
          <a:xfrm>
            <a:off x="3288960" y="2634480"/>
            <a:ext cx="2385360" cy="2318040"/>
          </a:xfrm>
          <a:prstGeom prst="rect">
            <a:avLst/>
          </a:prstGeom>
          <a:noFill/>
          <a:ln>
            <a:noFill/>
          </a:ln>
        </p:spPr>
      </p:pic>
      <p:sp>
        <p:nvSpPr>
          <p:cNvPr id="104" name="Google Shape;104;p20"/>
          <p:cNvSpPr/>
          <p:nvPr/>
        </p:nvSpPr>
        <p:spPr>
          <a:xfrm>
            <a:off x="698040" y="3451680"/>
            <a:ext cx="2004840" cy="3963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 sz="1400" u="none" cap="none" strike="noStrike">
                <a:solidFill>
                  <a:srgbClr val="000000"/>
                </a:solidFill>
                <a:latin typeface="Lato"/>
                <a:ea typeface="Lato"/>
                <a:cs typeface="Lato"/>
                <a:sym typeface="Lato"/>
              </a:rPr>
              <a:t>Regression</a:t>
            </a:r>
            <a:endParaRPr b="0" i="0" sz="1400" u="none" cap="none" strike="noStrike">
              <a:latin typeface="Arial"/>
              <a:ea typeface="Arial"/>
              <a:cs typeface="Arial"/>
              <a:sym typeface="Arial"/>
            </a:endParaRPr>
          </a:p>
        </p:txBody>
      </p:sp>
      <p:sp>
        <p:nvSpPr>
          <p:cNvPr id="105" name="Google Shape;105;p20"/>
          <p:cNvSpPr/>
          <p:nvPr/>
        </p:nvSpPr>
        <p:spPr>
          <a:xfrm>
            <a:off x="3569400" y="2171520"/>
            <a:ext cx="2004840" cy="3963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 sz="1400" u="none" cap="none" strike="noStrike">
                <a:solidFill>
                  <a:srgbClr val="000000"/>
                </a:solidFill>
                <a:latin typeface="Lato"/>
                <a:ea typeface="Lato"/>
                <a:cs typeface="Lato"/>
                <a:sym typeface="Lato"/>
              </a:rPr>
              <a:t>Clustering</a:t>
            </a:r>
            <a:endParaRPr b="0" i="0" sz="1400" u="none" cap="none" strike="noStrike">
              <a:latin typeface="Arial"/>
              <a:ea typeface="Arial"/>
              <a:cs typeface="Arial"/>
              <a:sym typeface="Arial"/>
            </a:endParaRPr>
          </a:p>
        </p:txBody>
      </p:sp>
      <p:sp>
        <p:nvSpPr>
          <p:cNvPr id="106" name="Google Shape;106;p20"/>
          <p:cNvSpPr/>
          <p:nvPr/>
        </p:nvSpPr>
        <p:spPr>
          <a:xfrm>
            <a:off x="6373800" y="3051360"/>
            <a:ext cx="2004840" cy="3963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 sz="1400" u="none" cap="none" strike="noStrike">
                <a:solidFill>
                  <a:srgbClr val="000000"/>
                </a:solidFill>
                <a:latin typeface="Lato"/>
                <a:ea typeface="Lato"/>
                <a:cs typeface="Lato"/>
                <a:sym typeface="Lato"/>
              </a:rPr>
              <a:t>Classification</a:t>
            </a:r>
            <a:endParaRPr b="0" i="0" sz="1400" u="none" cap="none" strike="noStrike">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nvSpPr>
        <p:spPr>
          <a:xfrm>
            <a:off x="729360" y="1318680"/>
            <a:ext cx="7688520" cy="534960"/>
          </a:xfrm>
          <a:prstGeom prst="rect">
            <a:avLst/>
          </a:prstGeom>
          <a:noFill/>
          <a:ln>
            <a:noFill/>
          </a:ln>
        </p:spPr>
        <p:txBody>
          <a:bodyPr anchorCtr="0" anchor="t" bIns="91425" lIns="91425" spcFirstLastPara="1" rIns="91425" wrap="square" tIns="91425">
            <a:normAutofit fontScale="86000"/>
          </a:bodyPr>
          <a:lstStyle/>
          <a:p>
            <a:pPr indent="0" lvl="0" marL="0" marR="0" rtl="0" algn="l">
              <a:lnSpc>
                <a:spcPct val="100000"/>
              </a:lnSpc>
              <a:spcBef>
                <a:spcPts val="0"/>
              </a:spcBef>
              <a:spcAft>
                <a:spcPts val="0"/>
              </a:spcAft>
              <a:buNone/>
            </a:pPr>
            <a:r>
              <a:rPr b="1" i="0" lang="en" sz="2600" u="none" cap="none" strike="noStrike">
                <a:solidFill>
                  <a:srgbClr val="1A1A1A"/>
                </a:solidFill>
                <a:latin typeface="Raleway"/>
                <a:ea typeface="Raleway"/>
                <a:cs typeface="Raleway"/>
                <a:sym typeface="Raleway"/>
              </a:rPr>
              <a:t>Linear Regression</a:t>
            </a:r>
            <a:endParaRPr b="0" i="0" sz="2600" u="none" cap="none" strike="noStrike">
              <a:solidFill>
                <a:srgbClr val="000000"/>
              </a:solidFill>
              <a:latin typeface="Arial"/>
              <a:ea typeface="Arial"/>
              <a:cs typeface="Arial"/>
              <a:sym typeface="Arial"/>
            </a:endParaRPr>
          </a:p>
        </p:txBody>
      </p:sp>
      <p:sp>
        <p:nvSpPr>
          <p:cNvPr id="112" name="Google Shape;112;p21"/>
          <p:cNvSpPr txBox="1"/>
          <p:nvPr/>
        </p:nvSpPr>
        <p:spPr>
          <a:xfrm>
            <a:off x="729360" y="2079000"/>
            <a:ext cx="7688520" cy="22608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0" i="0" lang="en" sz="1600" u="none" cap="none" strike="noStrike">
                <a:solidFill>
                  <a:srgbClr val="000000"/>
                </a:solidFill>
                <a:highlight>
                  <a:srgbClr val="FFFFFF"/>
                </a:highlight>
                <a:latin typeface="Calibri"/>
                <a:ea typeface="Calibri"/>
                <a:cs typeface="Calibri"/>
                <a:sym typeface="Calibri"/>
              </a:rPr>
              <a:t>As the name suggests, a linear regression model tries to map the output variable with the input variable in a linear fashion. In rather simpler words, a linear regression model assumes a linear relationship between a dependent, continuous variable Y with one or more independent variables called X.</a:t>
            </a:r>
            <a:endParaRPr b="0" i="0" sz="16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pic>
        <p:nvPicPr>
          <p:cNvPr id="113" name="Google Shape;113;p21"/>
          <p:cNvPicPr preferRelativeResize="0"/>
          <p:nvPr/>
        </p:nvPicPr>
        <p:blipFill rotWithShape="1">
          <a:blip r:embed="rId3">
            <a:alphaModFix/>
          </a:blip>
          <a:srcRect b="0" l="0" r="0" t="0"/>
          <a:stretch/>
        </p:blipFill>
        <p:spPr>
          <a:xfrm>
            <a:off x="729360" y="3253680"/>
            <a:ext cx="2137320" cy="1767960"/>
          </a:xfrm>
          <a:prstGeom prst="rect">
            <a:avLst/>
          </a:prstGeom>
          <a:noFill/>
          <a:ln>
            <a:noFill/>
          </a:ln>
        </p:spPr>
      </p:pic>
      <p:sp>
        <p:nvSpPr>
          <p:cNvPr id="114" name="Google Shape;114;p21"/>
          <p:cNvSpPr/>
          <p:nvPr/>
        </p:nvSpPr>
        <p:spPr>
          <a:xfrm>
            <a:off x="3960360" y="3095280"/>
            <a:ext cx="3953520" cy="4575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 sz="1800" u="none" cap="none" strike="noStrike">
                <a:solidFill>
                  <a:srgbClr val="000000"/>
                </a:solidFill>
                <a:latin typeface="Lato"/>
                <a:ea typeface="Lato"/>
                <a:cs typeface="Lato"/>
                <a:sym typeface="Lato"/>
              </a:rPr>
              <a:t>Y = MX + C</a:t>
            </a:r>
            <a:endParaRPr b="0" i="0" sz="1800" u="none" cap="none" strike="noStrike">
              <a:latin typeface="Arial"/>
              <a:ea typeface="Arial"/>
              <a:cs typeface="Arial"/>
              <a:sym typeface="Arial"/>
            </a:endParaRPr>
          </a:p>
        </p:txBody>
      </p:sp>
      <p:sp>
        <p:nvSpPr>
          <p:cNvPr id="115" name="Google Shape;115;p21"/>
          <p:cNvSpPr/>
          <p:nvPr/>
        </p:nvSpPr>
        <p:spPr>
          <a:xfrm>
            <a:off x="3677760" y="3481200"/>
            <a:ext cx="5465880" cy="16426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600" u="none" cap="none" strike="noStrike">
                <a:solidFill>
                  <a:srgbClr val="000000"/>
                </a:solidFill>
                <a:highlight>
                  <a:srgbClr val="FFFFFF"/>
                </a:highlight>
                <a:latin typeface="Calibri"/>
                <a:ea typeface="Calibri"/>
                <a:cs typeface="Calibri"/>
                <a:sym typeface="Calibri"/>
              </a:rPr>
              <a:t>Here,</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600" u="none" cap="none" strike="noStrike">
                <a:solidFill>
                  <a:srgbClr val="000000"/>
                </a:solidFill>
                <a:highlight>
                  <a:srgbClr val="FFFFFF"/>
                </a:highlight>
                <a:latin typeface="Calibri"/>
                <a:ea typeface="Calibri"/>
                <a:cs typeface="Calibri"/>
                <a:sym typeface="Calibri"/>
              </a:rPr>
              <a:t>Y = dependent, continuous variable (eg: cost of a house)</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600" u="none" cap="none" strike="noStrike">
                <a:solidFill>
                  <a:srgbClr val="000000"/>
                </a:solidFill>
                <a:highlight>
                  <a:srgbClr val="FFFFFF"/>
                </a:highlight>
                <a:latin typeface="Calibri"/>
                <a:ea typeface="Calibri"/>
                <a:cs typeface="Calibri"/>
                <a:sym typeface="Calibri"/>
              </a:rPr>
              <a:t>X = independent (eg: square feet area of house)</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600" u="none" cap="none" strike="noStrike">
                <a:solidFill>
                  <a:srgbClr val="000000"/>
                </a:solidFill>
                <a:highlight>
                  <a:srgbClr val="FFFFFF"/>
                </a:highlight>
                <a:latin typeface="Calibri"/>
                <a:ea typeface="Calibri"/>
                <a:cs typeface="Calibri"/>
                <a:sym typeface="Calibri"/>
              </a:rPr>
              <a:t>M, C = weight and bias terms of the linear regression model</a:t>
            </a:r>
            <a:endParaRPr b="0" i="0" sz="1600" u="none" cap="none" strike="noStrike">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2"/>
          <p:cNvPicPr preferRelativeResize="0"/>
          <p:nvPr/>
        </p:nvPicPr>
        <p:blipFill rotWithShape="1">
          <a:blip r:embed="rId3">
            <a:alphaModFix/>
          </a:blip>
          <a:srcRect b="0" l="0" r="0" t="0"/>
          <a:stretch/>
        </p:blipFill>
        <p:spPr>
          <a:xfrm>
            <a:off x="191160" y="1472400"/>
            <a:ext cx="4628160" cy="1693080"/>
          </a:xfrm>
          <a:prstGeom prst="rect">
            <a:avLst/>
          </a:prstGeom>
          <a:noFill/>
          <a:ln>
            <a:noFill/>
          </a:ln>
        </p:spPr>
      </p:pic>
      <p:pic>
        <p:nvPicPr>
          <p:cNvPr id="121" name="Google Shape;121;p22"/>
          <p:cNvPicPr preferRelativeResize="0"/>
          <p:nvPr/>
        </p:nvPicPr>
        <p:blipFill rotWithShape="1">
          <a:blip r:embed="rId4">
            <a:alphaModFix/>
          </a:blip>
          <a:srcRect b="0" l="0" r="0" t="0"/>
          <a:stretch/>
        </p:blipFill>
        <p:spPr>
          <a:xfrm>
            <a:off x="5235480" y="1508040"/>
            <a:ext cx="3236040" cy="1621800"/>
          </a:xfrm>
          <a:prstGeom prst="rect">
            <a:avLst/>
          </a:prstGeom>
          <a:noFill/>
          <a:ln>
            <a:noFill/>
          </a:ln>
        </p:spPr>
      </p:pic>
      <p:pic>
        <p:nvPicPr>
          <p:cNvPr id="122" name="Google Shape;122;p22"/>
          <p:cNvPicPr preferRelativeResize="0"/>
          <p:nvPr/>
        </p:nvPicPr>
        <p:blipFill rotWithShape="1">
          <a:blip r:embed="rId5">
            <a:alphaModFix/>
          </a:blip>
          <a:srcRect b="0" l="0" r="0" t="0"/>
          <a:stretch/>
        </p:blipFill>
        <p:spPr>
          <a:xfrm>
            <a:off x="1311120" y="3218040"/>
            <a:ext cx="3340800" cy="1708200"/>
          </a:xfrm>
          <a:prstGeom prst="rect">
            <a:avLst/>
          </a:prstGeom>
          <a:noFill/>
          <a:ln>
            <a:noFill/>
          </a:ln>
        </p:spPr>
      </p:pic>
      <p:sp>
        <p:nvSpPr>
          <p:cNvPr id="123" name="Google Shape;123;p22"/>
          <p:cNvSpPr/>
          <p:nvPr/>
        </p:nvSpPr>
        <p:spPr>
          <a:xfrm>
            <a:off x="4931280" y="3452400"/>
            <a:ext cx="4005000" cy="103572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Lato"/>
                <a:ea typeface="Lato"/>
                <a:cs typeface="Lato"/>
                <a:sym typeface="Lato"/>
              </a:rPr>
              <a:t>BUT, How do you determine the best fit line</a:t>
            </a:r>
            <a:endParaRPr b="0" i="0" sz="14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 sz="1400" u="none" cap="none" strike="noStrike">
                <a:solidFill>
                  <a:srgbClr val="000000"/>
                </a:solidFill>
                <a:latin typeface="Lato"/>
                <a:ea typeface="Lato"/>
                <a:cs typeface="Lato"/>
                <a:sym typeface="Lato"/>
              </a:rPr>
              <a:t>(or)</a:t>
            </a:r>
            <a:endParaRPr b="0" i="0" sz="14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 sz="1400" u="none" cap="none" strike="noStrike">
                <a:solidFill>
                  <a:srgbClr val="000000"/>
                </a:solidFill>
                <a:latin typeface="Lato"/>
                <a:ea typeface="Lato"/>
                <a:cs typeface="Lato"/>
                <a:sym typeface="Lato"/>
              </a:rPr>
              <a:t>How do you find the values of m and c for optimal solutions</a:t>
            </a:r>
            <a:endParaRPr b="0" i="0" sz="1400" u="none" cap="none" strike="noStrike">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nvSpPr>
        <p:spPr>
          <a:xfrm>
            <a:off x="729360" y="1318680"/>
            <a:ext cx="7688520" cy="534960"/>
          </a:xfrm>
          <a:prstGeom prst="rect">
            <a:avLst/>
          </a:prstGeom>
          <a:noFill/>
          <a:ln>
            <a:noFill/>
          </a:ln>
        </p:spPr>
        <p:txBody>
          <a:bodyPr anchorCtr="0" anchor="t" bIns="91425" lIns="91425" spcFirstLastPara="1" rIns="91425" wrap="square" tIns="91425">
            <a:normAutofit fontScale="86000"/>
          </a:bodyPr>
          <a:lstStyle/>
          <a:p>
            <a:pPr indent="0" lvl="0" marL="0" marR="0" rtl="0" algn="l">
              <a:lnSpc>
                <a:spcPct val="100000"/>
              </a:lnSpc>
              <a:spcBef>
                <a:spcPts val="0"/>
              </a:spcBef>
              <a:spcAft>
                <a:spcPts val="0"/>
              </a:spcAft>
              <a:buNone/>
            </a:pPr>
            <a:r>
              <a:rPr b="1" i="0" lang="en" sz="2600" u="none" cap="none" strike="noStrike">
                <a:solidFill>
                  <a:srgbClr val="1A1A1A"/>
                </a:solidFill>
                <a:latin typeface="Raleway"/>
                <a:ea typeface="Raleway"/>
                <a:cs typeface="Raleway"/>
                <a:sym typeface="Raleway"/>
              </a:rPr>
              <a:t>Cost function</a:t>
            </a:r>
            <a:endParaRPr b="0" i="0" sz="2600" u="none" cap="none" strike="noStrike">
              <a:solidFill>
                <a:srgbClr val="000000"/>
              </a:solidFill>
              <a:latin typeface="Arial"/>
              <a:ea typeface="Arial"/>
              <a:cs typeface="Arial"/>
              <a:sym typeface="Arial"/>
            </a:endParaRPr>
          </a:p>
        </p:txBody>
      </p:sp>
      <p:sp>
        <p:nvSpPr>
          <p:cNvPr id="129" name="Google Shape;129;p23"/>
          <p:cNvSpPr txBox="1"/>
          <p:nvPr/>
        </p:nvSpPr>
        <p:spPr>
          <a:xfrm>
            <a:off x="729360" y="1757880"/>
            <a:ext cx="4233240" cy="3124440"/>
          </a:xfrm>
          <a:prstGeom prst="rect">
            <a:avLst/>
          </a:prstGeom>
          <a:noFill/>
          <a:ln>
            <a:noFill/>
          </a:ln>
        </p:spPr>
        <p:txBody>
          <a:bodyPr anchorCtr="0" anchor="t" bIns="91425" lIns="91425" spcFirstLastPara="1" rIns="91425" wrap="square" tIns="91425">
            <a:normAutofit fontScale="70000"/>
          </a:bodyPr>
          <a:lstStyle/>
          <a:p>
            <a:pPr indent="0" lvl="0" marL="0" marR="0" rtl="0" algn="l">
              <a:lnSpc>
                <a:spcPct val="115000"/>
              </a:lnSpc>
              <a:spcBef>
                <a:spcPts val="0"/>
              </a:spcBef>
              <a:spcAft>
                <a:spcPts val="0"/>
              </a:spcAft>
              <a:buNone/>
            </a:pPr>
            <a:r>
              <a:rPr b="0" i="0" lang="en" sz="1600" u="none" cap="none" strike="noStrike">
                <a:solidFill>
                  <a:srgbClr val="000000"/>
                </a:solidFill>
                <a:highlight>
                  <a:srgbClr val="FFFFFF"/>
                </a:highlight>
                <a:latin typeface="Calibri"/>
                <a:ea typeface="Calibri"/>
                <a:cs typeface="Calibri"/>
                <a:sym typeface="Calibri"/>
              </a:rPr>
              <a:t>we need to have a metric to evaluate how well our model is fitting the given data. This metric is modelled into a function which we call a cost function. So the cost function defines how much the given line is deviating from the points in the given dataset. </a:t>
            </a:r>
            <a:endParaRPr b="0" i="0" sz="1600" u="none" cap="none" strike="noStrike">
              <a:solidFill>
                <a:srgbClr val="000000"/>
              </a:solidFill>
              <a:latin typeface="Arial"/>
              <a:ea typeface="Arial"/>
              <a:cs typeface="Arial"/>
              <a:sym typeface="Arial"/>
            </a:endParaRPr>
          </a:p>
          <a:p>
            <a:pPr indent="0" lvl="0" marL="0" marR="0" rtl="0" algn="l">
              <a:lnSpc>
                <a:spcPct val="115000"/>
              </a:lnSpc>
              <a:spcBef>
                <a:spcPts val="1199"/>
              </a:spcBef>
              <a:spcAft>
                <a:spcPts val="0"/>
              </a:spcAft>
              <a:buNone/>
            </a:pPr>
            <a:r>
              <a:rPr b="1" i="0" lang="en" sz="1600" u="none" cap="none" strike="noStrike">
                <a:solidFill>
                  <a:srgbClr val="000000"/>
                </a:solidFill>
                <a:highlight>
                  <a:srgbClr val="FFFFFF"/>
                </a:highlight>
                <a:latin typeface="Calibri"/>
                <a:ea typeface="Calibri"/>
                <a:cs typeface="Calibri"/>
                <a:sym typeface="Calibri"/>
              </a:rPr>
              <a:t>We need to model our cost function in terms of our parameters which define the line so that we can find the “optimal” set of parameters when the cost is minimum.</a:t>
            </a:r>
            <a:endParaRPr b="0" i="0" sz="1600" u="none" cap="none" strike="noStrike">
              <a:solidFill>
                <a:srgbClr val="000000"/>
              </a:solidFill>
              <a:latin typeface="Arial"/>
              <a:ea typeface="Arial"/>
              <a:cs typeface="Arial"/>
              <a:sym typeface="Arial"/>
            </a:endParaRPr>
          </a:p>
        </p:txBody>
      </p:sp>
      <p:pic>
        <p:nvPicPr>
          <p:cNvPr id="130" name="Google Shape;130;p23"/>
          <p:cNvPicPr preferRelativeResize="0"/>
          <p:nvPr/>
        </p:nvPicPr>
        <p:blipFill rotWithShape="1">
          <a:blip r:embed="rId3">
            <a:alphaModFix/>
          </a:blip>
          <a:srcRect b="5855" l="5365" r="6697" t="19722"/>
          <a:stretch/>
        </p:blipFill>
        <p:spPr>
          <a:xfrm>
            <a:off x="5374080" y="1854000"/>
            <a:ext cx="3219120" cy="263772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